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120" roundtripDataSignature="AMtx7mhsnjXZca76HVcTT+183YX+XujAQ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120" Type="http://customschemas.google.com/relationships/presentationmetadata" Target="meta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 name="Google Shape;7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5106479295_0_5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g15106479295_0_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15106479295_0_12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0" name="Google Shape;830;g15106479295_0_12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15106479295_0_11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9" name="Google Shape;839;g15106479295_0_11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15b4e15091c_0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6" name="Google Shape;846;g15b4e15091c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 name="Shape 853"/>
        <p:cNvGrpSpPr/>
        <p:nvPr/>
      </p:nvGrpSpPr>
      <p:grpSpPr>
        <a:xfrm>
          <a:off x="0" y="0"/>
          <a:ext cx="0" cy="0"/>
          <a:chOff x="0" y="0"/>
          <a:chExt cx="0" cy="0"/>
        </a:xfrm>
      </p:grpSpPr>
      <p:sp>
        <p:nvSpPr>
          <p:cNvPr id="854" name="Google Shape;854;g15b4e15091c_0_17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55" name="Google Shape;855;g15b4e15091c_0_1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15b4e15091c_0_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4" name="Google Shape;864;g15b4e15091c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15b4e15091c_0_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4" name="Google Shape;874;g15b4e15091c_0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15b4e15091c_0_6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4" name="Google Shape;884;g15b4e15091c_0_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15b4e15091c_0_8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94" name="Google Shape;894;g15b4e15091c_0_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15b4e15091c_0_9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4" name="Google Shape;904;g15b4e15091c_0_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15b4e15091c_0_1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4" name="Google Shape;914;g15b4e15091c_0_1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5106479295_0_13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g15106479295_0_13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15b4e15091c_0_1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4" name="Google Shape;924;g15b4e15091c_0_1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15b4e15091c_0_1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4" name="Google Shape;934;g15b4e15091c_0_1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15b4e15091c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3" name="Google Shape;943;g15b4e15091c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8" name="Shape 948"/>
        <p:cNvGrpSpPr/>
        <p:nvPr/>
      </p:nvGrpSpPr>
      <p:grpSpPr>
        <a:xfrm>
          <a:off x="0" y="0"/>
          <a:ext cx="0" cy="0"/>
          <a:chOff x="0" y="0"/>
          <a:chExt cx="0" cy="0"/>
        </a:xfrm>
      </p:grpSpPr>
      <p:sp>
        <p:nvSpPr>
          <p:cNvPr id="949" name="Google Shape;949;p1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0" name="Google Shape;950;p1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15b4e15091c_0_16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7" name="Google Shape;957;g15b4e15091c_0_1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5106479295_0_7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g15106479295_0_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5106479295_0_10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g15106479295_0_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5106479295_0_9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g15106479295_0_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5106479295_0_19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15106479295_0_1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551e9c9f90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g1551e9c9f90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5106479295_0_13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g15106479295_0_13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5106479295_0_2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g15106479295_0_2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5106479295_0_2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g15106479295_0_2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 name="Google Shape;77;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5106479295_0_7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1" name="Google Shape;211;g15106479295_0_7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5106479295_0_7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g15106479295_0_7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5106479295_0_2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g15106479295_0_2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5106479295_0_27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g15106479295_0_2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5106479295_0_27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g15106479295_0_2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5106479295_0_29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g15106479295_0_2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5106479295_0_30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g15106479295_0_3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5106479295_0_3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15106479295_0_3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5106479295_0_35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g15106479295_0_3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5106479295_0_3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g15106479295_0_3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5106479295_0_3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g15106479295_0_3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5106479295_0_37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g15106479295_0_3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5106479295_0_38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g15106479295_0_3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5106479295_0_40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g15106479295_0_4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5106479295_0_4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g15106479295_0_4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5106479295_0_4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g15106479295_0_4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p1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5106479295_0_46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g15106479295_0_4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5106479295_0_48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 name="Google Shape;352;g15106479295_0_4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5106479295_0_49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0" name="Google Shape;360;g15106479295_0_4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5106479295_0_130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g15106479295_0_13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5106479295_0_5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8" name="Google Shape;368;g15106479295_0_5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5106479295_0_55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5" name="Google Shape;375;g15106479295_0_5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5106479295_0_46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2" name="Google Shape;382;g15106479295_0_4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5106479295_0_5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9" name="Google Shape;389;g15106479295_0_5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15106479295_0_57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7" name="Google Shape;397;g15106479295_0_5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5106479295_0_59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5" name="Google Shape;405;g15106479295_0_5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15106479295_0_60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3" name="Google Shape;413;g15106479295_0_6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5106479295_0_5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g15106479295_0_5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5106479295_0_6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8" name="Google Shape;428;g15106479295_0_6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5106479295_0_6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6" name="Google Shape;436;g15106479295_0_6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5106479295_0_1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g15106479295_0_1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5106479295_0_66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4" name="Google Shape;444;g15106479295_0_6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5106479295_0_68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2" name="Google Shape;452;g15106479295_0_6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5106479295_0_69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9" name="Google Shape;459;g15106479295_0_6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15106479295_0_70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6" name="Google Shape;466;g15106479295_0_7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15106479295_0_7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3" name="Google Shape;473;g15106479295_0_7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5106479295_0_76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1" name="Google Shape;481;g15106479295_0_7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5106479295_0_78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9" name="Google Shape;489;g15106479295_0_7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15106479295_0_7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7" name="Google Shape;497;g15106479295_0_7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15106479295_0_79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4" name="Google Shape;504;g15106479295_0_7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15106479295_0_8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2" name="Google Shape;512;g15106479295_0_8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5106479295_0_87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g15106479295_0_8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15106479295_0_8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0" name="Google Shape;520;g15106479295_0_8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5106479295_0_8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7" name="Google Shape;527;g15106479295_0_8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15106479295_0_84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5" name="Google Shape;535;g15106479295_0_8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15106479295_0_86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3" name="Google Shape;543;g15106479295_0_8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15106479295_0_78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1" name="Google Shape;551;g15106479295_0_7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15106479295_0_90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8" name="Google Shape;558;g15106479295_0_9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5106479295_0_9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6" name="Google Shape;566;g15106479295_0_9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5106479295_0_9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4" name="Google Shape;574;g15106479295_0_9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15106479295_0_9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4" name="Google Shape;584;g15106479295_0_9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15106479295_0_89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2" name="Google Shape;592;g15106479295_0_8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5106479295_0_88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 name="Google Shape;114;g15106479295_0_8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5106479295_0_96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9" name="Google Shape;599;g15106479295_0_9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15106479295_0_98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7" name="Google Shape;607;g15106479295_0_9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5106479295_0_98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4" name="Google Shape;614;g15106479295_0_9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15106479295_0_100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2" name="Google Shape;622;g15106479295_0_10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15106479295_0_10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0" name="Google Shape;630;g15106479295_0_10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15106479295_0_10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7" name="Google Shape;637;g15106479295_0_10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15106479295_0_10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5" name="Google Shape;645;g15106479295_0_10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5106479295_0_105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2" name="Google Shape;652;g15106479295_0_10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15106479295_0_89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0" name="Google Shape;660;g15106479295_0_8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15106479295_0_108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7" name="Google Shape;667;g15106479295_0_10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5106479295_0_1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g15106479295_0_1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15106479295_0_110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4" name="Google Shape;674;g15106479295_0_1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15106479295_0_109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2" name="Google Shape;682;g15106479295_0_10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15106479295_0_107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0" name="Google Shape;690;g15106479295_0_10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15106479295_0_11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7" name="Google Shape;697;g15106479295_0_11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15106479295_0_11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4" name="Google Shape;704;g15106479295_0_11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15106479295_0_11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3" name="Google Shape;713;g15106479295_0_11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15106479295_0_116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0" name="Google Shape;720;g15106479295_0_11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15106479295_0_117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8" name="Google Shape;728;g15106479295_0_11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15106479295_0_12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5" name="Google Shape;735;g15106479295_0_12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15106479295_0_125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3" name="Google Shape;743;g15106479295_0_12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5106479295_0_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g15106479295_0_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 name="Shape 749"/>
        <p:cNvGrpSpPr/>
        <p:nvPr/>
      </p:nvGrpSpPr>
      <p:grpSpPr>
        <a:xfrm>
          <a:off x="0" y="0"/>
          <a:ext cx="0" cy="0"/>
          <a:chOff x="0" y="0"/>
          <a:chExt cx="0" cy="0"/>
        </a:xfrm>
      </p:grpSpPr>
      <p:sp>
        <p:nvSpPr>
          <p:cNvPr id="750" name="Google Shape;750;g15106479295_0_126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1" name="Google Shape;751;g15106479295_0_12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15106479295_0_127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9" name="Google Shape;759;g15106479295_0_12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 name="Shape 765"/>
        <p:cNvGrpSpPr/>
        <p:nvPr/>
      </p:nvGrpSpPr>
      <p:grpSpPr>
        <a:xfrm>
          <a:off x="0" y="0"/>
          <a:ext cx="0" cy="0"/>
          <a:chOff x="0" y="0"/>
          <a:chExt cx="0" cy="0"/>
        </a:xfrm>
      </p:grpSpPr>
      <p:sp>
        <p:nvSpPr>
          <p:cNvPr id="766" name="Google Shape;766;g15106479295_0_128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7" name="Google Shape;767;g15106479295_0_12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15106479295_0_129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5" name="Google Shape;775;g15106479295_0_12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15106479295_0_118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82" name="Google Shape;782;g15106479295_0_11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15106479295_0_119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0" name="Google Shape;790;g15106479295_0_11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15106479295_0_118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8" name="Google Shape;798;g15106479295_0_11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 name="Shape 804"/>
        <p:cNvGrpSpPr/>
        <p:nvPr/>
      </p:nvGrpSpPr>
      <p:grpSpPr>
        <a:xfrm>
          <a:off x="0" y="0"/>
          <a:ext cx="0" cy="0"/>
          <a:chOff x="0" y="0"/>
          <a:chExt cx="0" cy="0"/>
        </a:xfrm>
      </p:grpSpPr>
      <p:sp>
        <p:nvSpPr>
          <p:cNvPr id="805" name="Google Shape;805;g15106479295_0_120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06" name="Google Shape;806;g15106479295_0_12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g15106479295_0_13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4" name="Google Shape;814;g15106479295_0_13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15106479295_0_12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2" name="Google Shape;822;g15106479295_0_12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 name="Shape 14"/>
        <p:cNvGrpSpPr/>
        <p:nvPr/>
      </p:nvGrpSpPr>
      <p:grpSpPr>
        <a:xfrm>
          <a:off x="0" y="0"/>
          <a:ext cx="0" cy="0"/>
          <a:chOff x="0" y="0"/>
          <a:chExt cx="0" cy="0"/>
        </a:xfrm>
      </p:grpSpPr>
      <p:sp>
        <p:nvSpPr>
          <p:cNvPr id="15" name="Google Shape;15;p154"/>
          <p:cNvSpPr txBox="1"/>
          <p:nvPr>
            <p:ph type="ctrTitle"/>
          </p:nvPr>
        </p:nvSpPr>
        <p:spPr>
          <a:xfrm>
            <a:off x="914400" y="2130426"/>
            <a:ext cx="103632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154"/>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7" name="Google Shape;17;p154"/>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cxnSp>
        <p:nvCxnSpPr>
          <p:cNvPr id="18" name="Google Shape;18;p154"/>
          <p:cNvCxnSpPr/>
          <p:nvPr/>
        </p:nvCxnSpPr>
        <p:spPr>
          <a:xfrm flipH="1" rot="10800000">
            <a:off x="609600" y="3600450"/>
            <a:ext cx="11582400" cy="2"/>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0" name="Shape 60"/>
        <p:cNvGrpSpPr/>
        <p:nvPr/>
      </p:nvGrpSpPr>
      <p:grpSpPr>
        <a:xfrm>
          <a:off x="0" y="0"/>
          <a:ext cx="0" cy="0"/>
          <a:chOff x="0" y="0"/>
          <a:chExt cx="0" cy="0"/>
        </a:xfrm>
      </p:grpSpPr>
      <p:sp>
        <p:nvSpPr>
          <p:cNvPr id="61" name="Google Shape;61;p16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163"/>
          <p:cNvSpPr txBox="1"/>
          <p:nvPr>
            <p:ph idx="1" type="body"/>
          </p:nvPr>
        </p:nvSpPr>
        <p:spPr>
          <a:xfrm rot="5400000">
            <a:off x="3833019" y="-1623218"/>
            <a:ext cx="4525963" cy="10972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3" name="Google Shape;63;p163"/>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cxnSp>
        <p:nvCxnSpPr>
          <p:cNvPr id="64" name="Google Shape;64;p163"/>
          <p:cNvCxnSpPr/>
          <p:nvPr/>
        </p:nvCxnSpPr>
        <p:spPr>
          <a:xfrm flipH="1" rot="10800000">
            <a:off x="609600" y="1388917"/>
            <a:ext cx="11582400" cy="2"/>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65" name="Shape 65"/>
        <p:cNvGrpSpPr/>
        <p:nvPr/>
      </p:nvGrpSpPr>
      <p:grpSpPr>
        <a:xfrm>
          <a:off x="0" y="0"/>
          <a:ext cx="0" cy="0"/>
          <a:chOff x="0" y="0"/>
          <a:chExt cx="0" cy="0"/>
        </a:xfrm>
      </p:grpSpPr>
      <p:sp>
        <p:nvSpPr>
          <p:cNvPr id="66" name="Google Shape;66;p164"/>
          <p:cNvSpPr txBox="1"/>
          <p:nvPr>
            <p:ph type="title"/>
          </p:nvPr>
        </p:nvSpPr>
        <p:spPr>
          <a:xfrm rot="5400000">
            <a:off x="7285038" y="1828802"/>
            <a:ext cx="5851525" cy="27432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64"/>
          <p:cNvSpPr txBox="1"/>
          <p:nvPr>
            <p:ph idx="1" type="body"/>
          </p:nvPr>
        </p:nvSpPr>
        <p:spPr>
          <a:xfrm rot="5400000">
            <a:off x="1697038" y="-812799"/>
            <a:ext cx="5851525" cy="80264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8" name="Google Shape;68;p164"/>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 name="Shape 19"/>
        <p:cNvGrpSpPr/>
        <p:nvPr/>
      </p:nvGrpSpPr>
      <p:grpSpPr>
        <a:xfrm>
          <a:off x="0" y="0"/>
          <a:ext cx="0" cy="0"/>
          <a:chOff x="0" y="0"/>
          <a:chExt cx="0" cy="0"/>
        </a:xfrm>
      </p:grpSpPr>
      <p:sp>
        <p:nvSpPr>
          <p:cNvPr id="20" name="Google Shape;20;p155"/>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155"/>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2" name="Google Shape;22;p155"/>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cxnSp>
        <p:nvCxnSpPr>
          <p:cNvPr id="23" name="Google Shape;23;p155"/>
          <p:cNvCxnSpPr/>
          <p:nvPr/>
        </p:nvCxnSpPr>
        <p:spPr>
          <a:xfrm flipH="1" rot="10800000">
            <a:off x="609600" y="1388917"/>
            <a:ext cx="11582400" cy="2"/>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4" name="Shape 24"/>
        <p:cNvGrpSpPr/>
        <p:nvPr/>
      </p:nvGrpSpPr>
      <p:grpSpPr>
        <a:xfrm>
          <a:off x="0" y="0"/>
          <a:ext cx="0" cy="0"/>
          <a:chOff x="0" y="0"/>
          <a:chExt cx="0" cy="0"/>
        </a:xfrm>
      </p:grpSpPr>
      <p:sp>
        <p:nvSpPr>
          <p:cNvPr id="25" name="Google Shape;25;p15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156"/>
          <p:cNvSpPr txBox="1"/>
          <p:nvPr>
            <p:ph idx="1" type="body"/>
          </p:nvPr>
        </p:nvSpPr>
        <p:spPr>
          <a:xfrm>
            <a:off x="609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7" name="Google Shape;27;p156"/>
          <p:cNvSpPr txBox="1"/>
          <p:nvPr>
            <p:ph idx="2" type="body"/>
          </p:nvPr>
        </p:nvSpPr>
        <p:spPr>
          <a:xfrm>
            <a:off x="6197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28" name="Google Shape;28;p156"/>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cxnSp>
        <p:nvCxnSpPr>
          <p:cNvPr id="29" name="Google Shape;29;p156"/>
          <p:cNvCxnSpPr/>
          <p:nvPr/>
        </p:nvCxnSpPr>
        <p:spPr>
          <a:xfrm flipH="1" rot="10800000">
            <a:off x="609600" y="1388917"/>
            <a:ext cx="11582400" cy="2"/>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sp>
        <p:nvSpPr>
          <p:cNvPr id="31" name="Google Shape;31;p157"/>
          <p:cNvSpPr txBox="1"/>
          <p:nvPr>
            <p:ph type="title"/>
          </p:nvPr>
        </p:nvSpPr>
        <p:spPr>
          <a:xfrm>
            <a:off x="963084" y="4406901"/>
            <a:ext cx="103632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157"/>
          <p:cNvSpPr txBox="1"/>
          <p:nvPr>
            <p:ph idx="1" type="body"/>
          </p:nvPr>
        </p:nvSpPr>
        <p:spPr>
          <a:xfrm>
            <a:off x="963084" y="2906713"/>
            <a:ext cx="103632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3" name="Google Shape;33;p157"/>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cxnSp>
        <p:nvCxnSpPr>
          <p:cNvPr id="34" name="Google Shape;34;p157"/>
          <p:cNvCxnSpPr/>
          <p:nvPr/>
        </p:nvCxnSpPr>
        <p:spPr>
          <a:xfrm flipH="1" rot="10800000">
            <a:off x="963085" y="4406900"/>
            <a:ext cx="11228916" cy="2"/>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5" name="Shape 35"/>
        <p:cNvGrpSpPr/>
        <p:nvPr/>
      </p:nvGrpSpPr>
      <p:grpSpPr>
        <a:xfrm>
          <a:off x="0" y="0"/>
          <a:ext cx="0" cy="0"/>
          <a:chOff x="0" y="0"/>
          <a:chExt cx="0" cy="0"/>
        </a:xfrm>
      </p:grpSpPr>
      <p:sp>
        <p:nvSpPr>
          <p:cNvPr id="36" name="Google Shape;36;p15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158"/>
          <p:cNvSpPr txBox="1"/>
          <p:nvPr>
            <p:ph idx="1" type="body"/>
          </p:nvPr>
        </p:nvSpPr>
        <p:spPr>
          <a:xfrm>
            <a:off x="609600" y="1535113"/>
            <a:ext cx="5386917"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8" name="Google Shape;38;p158"/>
          <p:cNvSpPr txBox="1"/>
          <p:nvPr>
            <p:ph idx="2" type="body"/>
          </p:nvPr>
        </p:nvSpPr>
        <p:spPr>
          <a:xfrm>
            <a:off x="609600" y="2174875"/>
            <a:ext cx="5386917"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39" name="Google Shape;39;p158"/>
          <p:cNvSpPr txBox="1"/>
          <p:nvPr>
            <p:ph idx="3" type="body"/>
          </p:nvPr>
        </p:nvSpPr>
        <p:spPr>
          <a:xfrm>
            <a:off x="6193368" y="1535113"/>
            <a:ext cx="5389033"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0" name="Google Shape;40;p158"/>
          <p:cNvSpPr txBox="1"/>
          <p:nvPr>
            <p:ph idx="4" type="body"/>
          </p:nvPr>
        </p:nvSpPr>
        <p:spPr>
          <a:xfrm>
            <a:off x="6193368" y="2174875"/>
            <a:ext cx="5389033"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1" name="Google Shape;41;p158"/>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cxnSp>
        <p:nvCxnSpPr>
          <p:cNvPr id="42" name="Google Shape;42;p158"/>
          <p:cNvCxnSpPr/>
          <p:nvPr/>
        </p:nvCxnSpPr>
        <p:spPr>
          <a:xfrm flipH="1" rot="10800000">
            <a:off x="609600" y="1388917"/>
            <a:ext cx="11582400" cy="2"/>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159"/>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159"/>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cxnSp>
        <p:nvCxnSpPr>
          <p:cNvPr id="46" name="Google Shape;46;p159"/>
          <p:cNvCxnSpPr/>
          <p:nvPr/>
        </p:nvCxnSpPr>
        <p:spPr>
          <a:xfrm flipH="1" rot="10800000">
            <a:off x="609600" y="1388917"/>
            <a:ext cx="11582400" cy="2"/>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
        <p:nvSpPr>
          <p:cNvPr id="48" name="Google Shape;48;p160"/>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9" name="Shape 49"/>
        <p:cNvGrpSpPr/>
        <p:nvPr/>
      </p:nvGrpSpPr>
      <p:grpSpPr>
        <a:xfrm>
          <a:off x="0" y="0"/>
          <a:ext cx="0" cy="0"/>
          <a:chOff x="0" y="0"/>
          <a:chExt cx="0" cy="0"/>
        </a:xfrm>
      </p:grpSpPr>
      <p:sp>
        <p:nvSpPr>
          <p:cNvPr id="50" name="Google Shape;50;p161"/>
          <p:cNvSpPr txBox="1"/>
          <p:nvPr>
            <p:ph type="title"/>
          </p:nvPr>
        </p:nvSpPr>
        <p:spPr>
          <a:xfrm>
            <a:off x="609601" y="273050"/>
            <a:ext cx="4011084"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61"/>
          <p:cNvSpPr txBox="1"/>
          <p:nvPr>
            <p:ph idx="1" type="body"/>
          </p:nvPr>
        </p:nvSpPr>
        <p:spPr>
          <a:xfrm>
            <a:off x="4766733" y="273051"/>
            <a:ext cx="6815667"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2" name="Google Shape;52;p161"/>
          <p:cNvSpPr txBox="1"/>
          <p:nvPr>
            <p:ph idx="2" type="body"/>
          </p:nvPr>
        </p:nvSpPr>
        <p:spPr>
          <a:xfrm>
            <a:off x="609601" y="1435101"/>
            <a:ext cx="4011084"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3" name="Google Shape;53;p161"/>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4" name="Shape 54"/>
        <p:cNvGrpSpPr/>
        <p:nvPr/>
      </p:nvGrpSpPr>
      <p:grpSpPr>
        <a:xfrm>
          <a:off x="0" y="0"/>
          <a:ext cx="0" cy="0"/>
          <a:chOff x="0" y="0"/>
          <a:chExt cx="0" cy="0"/>
        </a:xfrm>
      </p:grpSpPr>
      <p:sp>
        <p:nvSpPr>
          <p:cNvPr id="55" name="Google Shape;55;p162"/>
          <p:cNvSpPr txBox="1"/>
          <p:nvPr>
            <p:ph type="title"/>
          </p:nvPr>
        </p:nvSpPr>
        <p:spPr>
          <a:xfrm>
            <a:off x="2389717" y="4800600"/>
            <a:ext cx="73152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62"/>
          <p:cNvSpPr/>
          <p:nvPr>
            <p:ph idx="2" type="pic"/>
          </p:nvPr>
        </p:nvSpPr>
        <p:spPr>
          <a:xfrm>
            <a:off x="2389717" y="612775"/>
            <a:ext cx="7315200" cy="4114800"/>
          </a:xfrm>
          <a:prstGeom prst="rect">
            <a:avLst/>
          </a:prstGeom>
          <a:noFill/>
          <a:ln>
            <a:noFill/>
          </a:ln>
        </p:spPr>
      </p:sp>
      <p:sp>
        <p:nvSpPr>
          <p:cNvPr id="57" name="Google Shape;57;p162"/>
          <p:cNvSpPr txBox="1"/>
          <p:nvPr>
            <p:ph idx="1" type="body"/>
          </p:nvPr>
        </p:nvSpPr>
        <p:spPr>
          <a:xfrm>
            <a:off x="2389717" y="5367338"/>
            <a:ext cx="73152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62"/>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GB"/>
              <a:t>‹#›</a:t>
            </a:fld>
            <a:endParaRPr/>
          </a:p>
        </p:txBody>
      </p:sp>
      <p:cxnSp>
        <p:nvCxnSpPr>
          <p:cNvPr id="59" name="Google Shape;59;p162"/>
          <p:cNvCxnSpPr/>
          <p:nvPr/>
        </p:nvCxnSpPr>
        <p:spPr>
          <a:xfrm flipH="1" rot="10800000">
            <a:off x="609600" y="4752218"/>
            <a:ext cx="11582400" cy="2"/>
          </a:xfrm>
          <a:prstGeom prst="straightConnector1">
            <a:avLst/>
          </a:prstGeom>
          <a:noFill/>
          <a:ln cap="flat" cmpd="sng" w="38100">
            <a:solidFill>
              <a:schemeClr val="accent6"/>
            </a:solidFill>
            <a:prstDash val="solid"/>
            <a:round/>
            <a:headEnd len="sm" w="sm" type="none"/>
            <a:tailEnd len="sm" w="sm" type="none"/>
          </a:ln>
          <a:effectLst>
            <a:outerShdw blurRad="40000" rotWithShape="0" dir="5400000" dist="23000">
              <a:srgbClr val="000000">
                <a:alpha val="34901"/>
              </a:srgbClr>
            </a:outerShdw>
          </a:effectLst>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5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53"/>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pic>
        <p:nvPicPr>
          <p:cNvPr descr="ing-modena copy.png" id="12" name="Google Shape;12;p153"/>
          <p:cNvPicPr preferRelativeResize="0"/>
          <p:nvPr/>
        </p:nvPicPr>
        <p:blipFill rotWithShape="1">
          <a:blip r:embed="rId1">
            <a:alphaModFix/>
          </a:blip>
          <a:srcRect b="0" l="0" r="0" t="0"/>
          <a:stretch/>
        </p:blipFill>
        <p:spPr>
          <a:xfrm>
            <a:off x="-45803" y="6021288"/>
            <a:ext cx="1533291" cy="899495"/>
          </a:xfrm>
          <a:prstGeom prst="rect">
            <a:avLst/>
          </a:prstGeom>
          <a:noFill/>
          <a:ln>
            <a:noFill/>
          </a:ln>
        </p:spPr>
      </p:pic>
      <p:sp>
        <p:nvSpPr>
          <p:cNvPr id="13" name="Google Shape;13;p153"/>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24.png"/><Relationship Id="rId5" Type="http://schemas.openxmlformats.org/officeDocument/2006/relationships/image" Target="../media/image23.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image" Target="../media/image26.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 Id="rId3" Type="http://schemas.openxmlformats.org/officeDocument/2006/relationships/image" Target="../media/image25.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4.xml"/><Relationship Id="rId3" Type="http://schemas.openxmlformats.org/officeDocument/2006/relationships/hyperlink" Target="https://dvc.org/doc/user-guide/project-structure/dvc-files" TargetMode="External"/><Relationship Id="rId4" Type="http://schemas.openxmlformats.org/officeDocument/2006/relationships/image" Target="../media/image26.png"/><Relationship Id="rId5" Type="http://schemas.openxmlformats.org/officeDocument/2006/relationships/image" Target="../media/image25.pn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hyperlink" Target="https://dvc.org/doc/user-guide/project-structure/dvcyaml-files" TargetMode="External"/><Relationship Id="rId4" Type="http://schemas.openxmlformats.org/officeDocument/2006/relationships/image" Target="../media/image26.png"/><Relationship Id="rId5" Type="http://schemas.openxmlformats.org/officeDocument/2006/relationships/hyperlink" Target="https://dvc.org/doc/user-guide/project-structure/dvcyaml-files" TargetMode="External"/><Relationship Id="rId6" Type="http://schemas.openxmlformats.org/officeDocument/2006/relationships/image" Target="../media/image25.pn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6.xml"/><Relationship Id="rId3" Type="http://schemas.openxmlformats.org/officeDocument/2006/relationships/hyperlink" Target="https://dvc.org/doc/command-reference/metrics" TargetMode="External"/><Relationship Id="rId4" Type="http://schemas.openxmlformats.org/officeDocument/2006/relationships/hyperlink" Target="https://dvc.org/doc/command-reference/plots" TargetMode="External"/><Relationship Id="rId5" Type="http://schemas.openxmlformats.org/officeDocument/2006/relationships/image" Target="../media/image26.png"/><Relationship Id="rId6" Type="http://schemas.openxmlformats.org/officeDocument/2006/relationships/image" Target="../media/image25.pn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 Id="rId3" Type="http://schemas.openxmlformats.org/officeDocument/2006/relationships/image" Target="../media/image26.png"/><Relationship Id="rId4" Type="http://schemas.openxmlformats.org/officeDocument/2006/relationships/image" Target="../media/image25.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8.xml"/><Relationship Id="rId3" Type="http://schemas.openxmlformats.org/officeDocument/2006/relationships/hyperlink" Target="https://dvc.org/doc/user-guide/project-structure/dvcyaml-files" TargetMode="External"/><Relationship Id="rId4" Type="http://schemas.openxmlformats.org/officeDocument/2006/relationships/hyperlink" Target="https://dvc.org/doc/command-reference/params" TargetMode="External"/><Relationship Id="rId5" Type="http://schemas.openxmlformats.org/officeDocument/2006/relationships/image" Target="../media/image26.png"/><Relationship Id="rId6" Type="http://schemas.openxmlformats.org/officeDocument/2006/relationships/hyperlink" Target="https://dvc.org/doc/user-guide/project-structure/dvcyaml-files" TargetMode="External"/><Relationship Id="rId7" Type="http://schemas.openxmlformats.org/officeDocument/2006/relationships/image" Target="../media/image25.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 Id="rId3" Type="http://schemas.openxmlformats.org/officeDocument/2006/relationships/hyperlink" Target="https://dvc.org/doc/user-guide/project-structure/dvcyaml-files" TargetMode="External"/><Relationship Id="rId4" Type="http://schemas.openxmlformats.org/officeDocument/2006/relationships/image" Target="../media/image26.png"/><Relationship Id="rId5" Type="http://schemas.openxmlformats.org/officeDocument/2006/relationships/hyperlink" Target="https://dvc.org/doc/user-guide/project-structure/dvcyaml-files" TargetMode="External"/><Relationship Id="rId6" Type="http://schemas.openxmlformats.org/officeDocument/2006/relationships/hyperlink" Target="https://dvc.org/doc/user-guide/project-structure/dvcyaml-files" TargetMode="External"/><Relationship Id="rId7"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 Id="rId3" Type="http://schemas.openxmlformats.org/officeDocument/2006/relationships/hyperlink" Target="https://dvc.org/doc/user-guide/project-structure/dvcyaml-files" TargetMode="External"/><Relationship Id="rId4" Type="http://schemas.openxmlformats.org/officeDocument/2006/relationships/hyperlink" Target="https://dvc.org/doc/user-guide/project-structure/dvcyaml-files" TargetMode="External"/><Relationship Id="rId5" Type="http://schemas.openxmlformats.org/officeDocument/2006/relationships/image" Target="../media/image26.png"/><Relationship Id="rId6" Type="http://schemas.openxmlformats.org/officeDocument/2006/relationships/image" Target="../media/image25.png"/><Relationship Id="rId7" Type="http://schemas.openxmlformats.org/officeDocument/2006/relationships/hyperlink" Target="https://dvc.org/doc/user-guide/project-structure/dvcyaml-files" TargetMode="External"/><Relationship Id="rId8" Type="http://schemas.openxmlformats.org/officeDocument/2006/relationships/hyperlink" Target="https://dvc.org/doc/user-guide/project-structure/dvcyaml-files" TargetMode="Externa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 Id="rId3" Type="http://schemas.openxmlformats.org/officeDocument/2006/relationships/image" Target="../media/image26.png"/><Relationship Id="rId4" Type="http://schemas.openxmlformats.org/officeDocument/2006/relationships/image" Target="../media/image25.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1" Type="http://schemas.openxmlformats.org/officeDocument/2006/relationships/hyperlink" Target="https://www.ibm.com/uk-en/analytics/business-intelligence" TargetMode="External"/><Relationship Id="rId10" Type="http://schemas.openxmlformats.org/officeDocument/2006/relationships/hyperlink" Target="https://adr.github.io/" TargetMode="External"/><Relationship Id="rId13" Type="http://schemas.openxmlformats.org/officeDocument/2006/relationships/hyperlink" Target="https://cloud.google.com/dataplex/docs/introduction" TargetMode="External"/><Relationship Id="rId12" Type="http://schemas.openxmlformats.org/officeDocument/2006/relationships/hyperlink" Target="https://cloud.google.com/dataplex/docs/introduction" TargetMode="External"/><Relationship Id="rId1" Type="http://schemas.openxmlformats.org/officeDocument/2006/relationships/slideLayout" Target="../slideLayouts/slideLayout2.xml"/><Relationship Id="rId2" Type="http://schemas.openxmlformats.org/officeDocument/2006/relationships/notesSlide" Target="../notesSlides/notesSlide113.xml"/><Relationship Id="rId3" Type="http://schemas.openxmlformats.org/officeDocument/2006/relationships/hyperlink" Target="https://www.techopedia.com/definition/34071/machine-learning-engineer-mle" TargetMode="External"/><Relationship Id="rId4" Type="http://schemas.openxmlformats.org/officeDocument/2006/relationships/hyperlink" Target="https://neptune.ai/blog/mlops" TargetMode="External"/><Relationship Id="rId9" Type="http://schemas.openxmlformats.org/officeDocument/2006/relationships/hyperlink" Target="https://cloudpricingcalculator.appspot.com/" TargetMode="External"/><Relationship Id="rId5" Type="http://schemas.openxmlformats.org/officeDocument/2006/relationships/hyperlink" Target="https://click.cloudcheckr.com/rs/222-ENM-584/images/CloudCheckr-White-Paper-The-Cloud-Infrastructure-Report-2020.pdf" TargetMode="External"/><Relationship Id="rId6" Type="http://schemas.openxmlformats.org/officeDocument/2006/relationships/hyperlink" Target="https://ml-ops.org/content/mlops-stack-canvas" TargetMode="External"/><Relationship Id="rId7" Type="http://schemas.openxmlformats.org/officeDocument/2006/relationships/hyperlink" Target="https://services.google.com/fh/files/misc/ai_adoption_framework_whitepaper.pdf" TargetMode="External"/><Relationship Id="rId8" Type="http://schemas.openxmlformats.org/officeDocument/2006/relationships/hyperlink" Target="https://www.datamesh-architecture.com/" TargetMode="Externa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 Id="rId3" Type="http://schemas.openxmlformats.org/officeDocument/2006/relationships/hyperlink" Target="https://kedro.readthedocs.io/en/stable/index.html" TargetMode="External"/><Relationship Id="rId4" Type="http://schemas.openxmlformats.org/officeDocument/2006/relationships/hyperlink" Target="https://dvc.org/doc/start" TargetMode="External"/><Relationship Id="rId5" Type="http://schemas.openxmlformats.org/officeDocument/2006/relationships/hyperlink" Target="https://dvc.org/doc/star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github.com/mitre/advMLthreatmatrix" TargetMode="External"/><Relationship Id="rId4" Type="http://schemas.openxmlformats.org/officeDocument/2006/relationships/hyperlink" Target="https://github.com/mitre/advMLthreatmatrix"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arxiv.org/pdf/1803.09010.pdf" TargetMode="External"/><Relationship Id="rId4" Type="http://schemas.openxmlformats.org/officeDocument/2006/relationships/hyperlink" Target="https://arxiv.org/pdf/1810.03993.pdf"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hyperlink" Target="https://www.datamesh-architecture.com/tech-stacks/google-cloud-bigquery" TargetMode="External"/><Relationship Id="rId4" Type="http://schemas.openxmlformats.org/officeDocument/2006/relationships/hyperlink" Target="https://www.datamesh-architecture.com/tech-stacks/aws-s3-athena" TargetMode="External"/><Relationship Id="rId5" Type="http://schemas.openxmlformats.org/officeDocument/2006/relationships/hyperlink" Target="https://www.datamesh-architecture.com/tech-stacks/azure-synapse-analytics" TargetMode="External"/><Relationship Id="rId6" Type="http://schemas.openxmlformats.org/officeDocument/2006/relationships/hyperlink" Target="https://www.datamesh-architecture.com/tech-stacks/dbt-snowflake"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1" Type="http://schemas.openxmlformats.org/officeDocument/2006/relationships/hyperlink" Target="https://aws.amazon.com/sagemaker/" TargetMode="External"/><Relationship Id="rId10" Type="http://schemas.openxmlformats.org/officeDocument/2006/relationships/hyperlink" Target="https://azure.microsoft.com/en-us/services/devops/pipelines/" TargetMode="External"/><Relationship Id="rId13" Type="http://schemas.openxmlformats.org/officeDocument/2006/relationships/hyperlink" Target="https://docs.microsoft.com/en-us/azure/azure-monitor/overview" TargetMode="External"/><Relationship Id="rId12" Type="http://schemas.openxmlformats.org/officeDocument/2006/relationships/hyperlink" Target="https://aws.amazon.com/sagemaker/" TargetMode="External"/><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hyperlink" Target="https://aws.amazon.com/sagemaker/" TargetMode="External"/><Relationship Id="rId4" Type="http://schemas.openxmlformats.org/officeDocument/2006/relationships/hyperlink" Target="https://aws.amazon.com/it/sagemaker/" TargetMode="External"/><Relationship Id="rId9" Type="http://schemas.openxmlformats.org/officeDocument/2006/relationships/hyperlink" Target="https://aws.amazon.com/sagemaker/" TargetMode="External"/><Relationship Id="rId15" Type="http://schemas.openxmlformats.org/officeDocument/2006/relationships/hyperlink" Target="https://aws.amazon.com/sagemaker/" TargetMode="External"/><Relationship Id="rId14" Type="http://schemas.openxmlformats.org/officeDocument/2006/relationships/hyperlink" Target="https://aws.amazon.com/sagemaker/" TargetMode="External"/><Relationship Id="rId16" Type="http://schemas.openxmlformats.org/officeDocument/2006/relationships/hyperlink" Target="https://azure.microsoft.com/en-us/services/kubernetes-service/" TargetMode="External"/><Relationship Id="rId5" Type="http://schemas.openxmlformats.org/officeDocument/2006/relationships/hyperlink" Target="https://aws.amazon.com/sagemaker/" TargetMode="External"/><Relationship Id="rId6" Type="http://schemas.openxmlformats.org/officeDocument/2006/relationships/hyperlink" Target="https://aws.amazon.com/sagemaker/" TargetMode="External"/><Relationship Id="rId7" Type="http://schemas.openxmlformats.org/officeDocument/2006/relationships/hyperlink" Target="https://azure.microsoft.com/en-us/services/machine-learning/" TargetMode="External"/><Relationship Id="rId8" Type="http://schemas.openxmlformats.org/officeDocument/2006/relationships/hyperlink" Target="https://aws.amazon.com/sagemaker/" TargetMode="External"/></Relationships>
</file>

<file path=ppt/slides/_rels/slide56.xml.rels><?xml version="1.0" encoding="UTF-8" standalone="yes"?><Relationships xmlns="http://schemas.openxmlformats.org/package/2006/relationships"><Relationship Id="rId11" Type="http://schemas.openxmlformats.org/officeDocument/2006/relationships/hyperlink" Target="https://cloud.google.com/kubernetes-engine" TargetMode="External"/><Relationship Id="rId10" Type="http://schemas.openxmlformats.org/officeDocument/2006/relationships/hyperlink" Target="https://cloud.google.com/kubernetes-engine" TargetMode="External"/><Relationship Id="rId13" Type="http://schemas.openxmlformats.org/officeDocument/2006/relationships/hyperlink" Target="https://cloud.google.com/kubernetes-engine" TargetMode="External"/><Relationship Id="rId12" Type="http://schemas.openxmlformats.org/officeDocument/2006/relationships/hyperlink" Target="https://www.kubeflow.org/docs/components/pipelines/introduction/" TargetMode="External"/><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hyperlink" Target="https://cloud.google.com/dataflow" TargetMode="External"/><Relationship Id="rId4" Type="http://schemas.openxmlformats.org/officeDocument/2006/relationships/hyperlink" Target="https://cloud.google.com/dataflow" TargetMode="External"/><Relationship Id="rId9" Type="http://schemas.openxmlformats.org/officeDocument/2006/relationships/hyperlink" Target="https://www.kubeflow.org/docs/pipelines/overview/pipelines-overview/" TargetMode="External"/><Relationship Id="rId5" Type="http://schemas.openxmlformats.org/officeDocument/2006/relationships/hyperlink" Target="https://cloud.google.com/ai-platform-notebooks" TargetMode="External"/><Relationship Id="rId6" Type="http://schemas.openxmlformats.org/officeDocument/2006/relationships/hyperlink" Target="https://cloud.google.com/vertex-ai-workbench" TargetMode="External"/><Relationship Id="rId7" Type="http://schemas.openxmlformats.org/officeDocument/2006/relationships/hyperlink" Target="https://www.tensorflow.org/tfx" TargetMode="External"/><Relationship Id="rId8" Type="http://schemas.openxmlformats.org/officeDocument/2006/relationships/hyperlink" Target="https://www.tensorflow.org/tfx"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hyperlink" Target="https://valohai.com/assets/files/mlops-stack.pdf" TargetMode="External"/><Relationship Id="rId4" Type="http://schemas.openxmlformats.org/officeDocument/2006/relationships/image" Target="../media/image1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hyperlink" Target="https://cloud.google.com/solutions/machine-learning/mlops-continuous-delivery-and-automation-pipelines-in-machine-learning" TargetMode="External"/><Relationship Id="rId4" Type="http://schemas.openxmlformats.org/officeDocument/2006/relationships/hyperlink" Target="https://cloud.google.com/architecture/mlops-continuous-delivery-and-automation-pipelines-in-machine-learning" TargetMode="External"/><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 Id="rId3" Type="http://schemas.openxmlformats.org/officeDocument/2006/relationships/hyperlink" Target="https://www.datamesh-architecture.com/data-product-canvas" TargetMode="Externa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hyperlink" Target="https://www.datamesh-architecture.com/data-product-canvas" TargetMode="External"/><Relationship Id="rId4" Type="http://schemas.openxmlformats.org/officeDocument/2006/relationships/hyperlink" Target="https://en.wikipedia.org/wiki/Architectural_decision" TargetMode="External"/><Relationship Id="rId5" Type="http://schemas.openxmlformats.org/officeDocument/2006/relationships/hyperlink" Target="https://en.wikipedia.org/wiki/Architectural_decision" TargetMode="External"/><Relationship Id="rId6" Type="http://schemas.openxmlformats.org/officeDocument/2006/relationships/hyperlink" Target="https://en.wikipedia.org/wiki/Architecturally_significant_requirements" TargetMode="External"/><Relationship Id="rId7" Type="http://schemas.openxmlformats.org/officeDocument/2006/relationships/hyperlink" Target="https://en.wikipedia.org/wiki/Architecturally_significant_requirements" TargetMode="Externa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hyperlink" Target="https://www.datamesh-architecture.com/data-product-canvas" TargetMode="External"/><Relationship Id="rId4" Type="http://schemas.openxmlformats.org/officeDocument/2006/relationships/hyperlink" Target="https://github.com/joelparkerhenderson/architecture-decision-record/blob/main/templates/decision-record-template-by-michael-nygard/index.md" TargetMode="External"/><Relationship Id="rId5" Type="http://schemas.openxmlformats.org/officeDocument/2006/relationships/hyperlink" Target="https://github.com/joelparkerhenderson/architecture-decision-record/blob/main/templates/decision-record-template-by-michael-nygard/index.md" TargetMode="External"/><Relationship Id="rId6" Type="http://schemas.openxmlformats.org/officeDocument/2006/relationships/hyperlink" Target="https://github.com/joelparkerhenderson/architecture-decision-record/blob/main/templates/decision-record-template-by-michael-nygard/index.md" TargetMode="External"/><Relationship Id="rId7" Type="http://schemas.openxmlformats.org/officeDocument/2006/relationships/hyperlink" Target="https://github.com/joelparkerhenderson/architecture-decision-record/blob/main/templates/decision-record-template-by-michael-nygard/index.md" TargetMode="External"/><Relationship Id="rId8" Type="http://schemas.openxmlformats.org/officeDocument/2006/relationships/hyperlink" Target="https://github.com/joelparkerhenderson/architecture-decision-record/blob/main/templates/decision-record-template-by-michael-nygard/index.md" TargetMode="Externa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hyperlink" Target="https://cloud.google.com/products/calculator" TargetMode="External"/><Relationship Id="rId4" Type="http://schemas.openxmlformats.org/officeDocument/2006/relationships/image" Target="../media/image12.png"/><Relationship Id="rId5" Type="http://schemas.openxmlformats.org/officeDocument/2006/relationships/image" Target="../media/image1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hyperlink" Target="https://adr.github.io/madr/" TargetMode="External"/><Relationship Id="rId4" Type="http://schemas.openxmlformats.org/officeDocument/2006/relationships/image" Target="../media/image9.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 Id="rId3" Type="http://schemas.openxmlformats.org/officeDocument/2006/relationships/hyperlink" Target="https://www.datamesh-architecture.com/data-product-canva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cloud.google.com/products/calculator" TargetMode="External"/><Relationship Id="rId4" Type="http://schemas.openxmlformats.org/officeDocument/2006/relationships/hyperlink" Target="https://cloud.google.com/products/calculator" TargetMode="External"/><Relationship Id="rId5" Type="http://schemas.openxmlformats.org/officeDocument/2006/relationships/image" Target="../media/image2.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 Id="rId3" Type="http://schemas.openxmlformats.org/officeDocument/2006/relationships/image" Target="../media/image14.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13.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0" Type="http://schemas.openxmlformats.org/officeDocument/2006/relationships/hyperlink" Target="https://developer.salesforce.com/docs/atlas.en-us.apexcode.meta/apexcode/langCon_apex_dml_examples_convertlead.htm" TargetMode="External"/><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hyperlink" Target="https://www.getdbt.com" TargetMode="External"/><Relationship Id="rId4" Type="http://schemas.openxmlformats.org/officeDocument/2006/relationships/hyperlink" Target="https://docs.getdbt.com/docs/available-adapters" TargetMode="External"/><Relationship Id="rId9" Type="http://schemas.openxmlformats.org/officeDocument/2006/relationships/hyperlink" Target="https://developer.salesforce.com/docs/atlas.en-us.apexcode.meta/apexcode/langCon_apex_dml_examples_undelete.htm" TargetMode="External"/><Relationship Id="rId5" Type="http://schemas.openxmlformats.org/officeDocument/2006/relationships/hyperlink" Target="https://developer.salesforce.com/docs/atlas.en-us.apexcode.meta/apexcode/langCon_apex_dml_examples_insert_update.htm" TargetMode="External"/><Relationship Id="rId6" Type="http://schemas.openxmlformats.org/officeDocument/2006/relationships/hyperlink" Target="https://developer.salesforce.com/docs/atlas.en-us.apexcode.meta/apexcode/langCon_apex_dml_examples_upsert.htm" TargetMode="External"/><Relationship Id="rId7" Type="http://schemas.openxmlformats.org/officeDocument/2006/relationships/hyperlink" Target="https://developer.salesforce.com/docs/atlas.en-us.apexcode.meta/apexcode/langCon_apex_dml_examples_merge.htm" TargetMode="External"/><Relationship Id="rId8" Type="http://schemas.openxmlformats.org/officeDocument/2006/relationships/hyperlink" Target="https://developer.salesforce.com/docs/atlas.en-us.apexcode.meta/apexcode/langCon_apex_dml_examples_delete.htm" TargetMode="Externa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18.png"/></Relationships>
</file>

<file path=ppt/slides/_rels/slide77.xml.rels><?xml version="1.0" encoding="UTF-8" standalone="yes"?><Relationships xmlns="http://schemas.openxmlformats.org/package/2006/relationships"><Relationship Id="rId10" Type="http://schemas.openxmlformats.org/officeDocument/2006/relationships/hyperlink" Target="https://www.getdbt.com" TargetMode="External"/><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hyperlink" Target="https://www.getdbt.com" TargetMode="External"/><Relationship Id="rId4" Type="http://schemas.openxmlformats.org/officeDocument/2006/relationships/hyperlink" Target="https://www.getdbt.com" TargetMode="External"/><Relationship Id="rId9" Type="http://schemas.openxmlformats.org/officeDocument/2006/relationships/hyperlink" Target="https://www.getdbt.com" TargetMode="External"/><Relationship Id="rId5" Type="http://schemas.openxmlformats.org/officeDocument/2006/relationships/hyperlink" Target="https://www.getdbt.com" TargetMode="External"/><Relationship Id="rId6" Type="http://schemas.openxmlformats.org/officeDocument/2006/relationships/hyperlink" Target="https://www.getdbt.com" TargetMode="External"/><Relationship Id="rId7" Type="http://schemas.openxmlformats.org/officeDocument/2006/relationships/hyperlink" Target="https://www.getdbt.com" TargetMode="External"/><Relationship Id="rId8" Type="http://schemas.openxmlformats.org/officeDocument/2006/relationships/hyperlink" Target="https://www.getdbt.com"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hyperlink" Target="https://cloud.google.com/bigquery-ml/docs" TargetMode="External"/><Relationship Id="rId4" Type="http://schemas.openxmlformats.org/officeDocument/2006/relationships/hyperlink" Target="https://cloud.google.com/vertex-ai" TargetMode="External"/><Relationship Id="rId5" Type="http://schemas.openxmlformats.org/officeDocument/2006/relationships/hyperlink" Target="https://cloud.google.com/tensorflow-enterprise" TargetMode="External"/><Relationship Id="rId6" Type="http://schemas.openxmlformats.org/officeDocument/2006/relationships/hyperlink" Target="https://cloud.google.com/bigquery/transfer" TargetMode="Externa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hyperlink" Target="https://cloud.google.com/blog/products/data-analytics/build-a-data-mesh-on-google-cloud-with-dataplex-now-generally-available" TargetMode="External"/><Relationship Id="rId4" Type="http://schemas.openxmlformats.org/officeDocument/2006/relationships/hyperlink" Target="https://analyticsindiamag.com/google-waymo-introduce-block-nerf-to-enable-large-scale-scene-reconstruction/" TargetMode="Externa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hyperlink" Target="https://www.ibm.com/cloud/learn/data-warehouse" TargetMode="External"/><Relationship Id="rId4" Type="http://schemas.openxmlformats.org/officeDocument/2006/relationships/image" Target="../media/image17.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5.xml"/><Relationship Id="rId3" Type="http://schemas.openxmlformats.org/officeDocument/2006/relationships/hyperlink" Target="https://www.datamesh-architecture.com/tech-stacks/azure-synapse-analytics" TargetMode="Externa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hyperlink" Target="https://www.datamesh-architecture.com/tech-stacks/azure-synapse-analytics" TargetMode="Externa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hyperlink" Target="https://www.datamesh-architecture.com/tech-stacks/azure-synapse-analytics" TargetMode="Externa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19.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19.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19.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16.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22.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20.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27.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27.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hyperlink" Target="https://www.datamesh-architecture.com/tech-stacks/azure-synapse-analytics" TargetMode="Externa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
          <p:cNvSpPr txBox="1"/>
          <p:nvPr>
            <p:ph type="ctrTitle"/>
          </p:nvPr>
        </p:nvSpPr>
        <p:spPr>
          <a:xfrm>
            <a:off x="914400" y="2130426"/>
            <a:ext cx="10363200" cy="1470025"/>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MLOps - Plus</a:t>
            </a:r>
            <a:endParaRPr/>
          </a:p>
        </p:txBody>
      </p:sp>
      <p:sp>
        <p:nvSpPr>
          <p:cNvPr id="74" name="Google Shape;74;p1"/>
          <p:cNvSpPr txBox="1"/>
          <p:nvPr>
            <p:ph idx="1" type="subTitle"/>
          </p:nvPr>
        </p:nvSpPr>
        <p:spPr>
          <a:xfrm>
            <a:off x="2895600" y="3886200"/>
            <a:ext cx="6400800" cy="1752600"/>
          </a:xfrm>
          <a:prstGeom prst="rect">
            <a:avLst/>
          </a:prstGeom>
          <a:noFill/>
          <a:ln>
            <a:noFill/>
          </a:ln>
        </p:spPr>
        <p:txBody>
          <a:bodyPr anchorCtr="0" anchor="t" bIns="45700" lIns="91425" spcFirstLastPara="1" rIns="91425" wrap="square" tIns="45700">
            <a:normAutofit/>
          </a:bodyPr>
          <a:lstStyle/>
          <a:p>
            <a:pPr indent="0" lvl="0" marL="0" rtl="0" algn="r">
              <a:spcBef>
                <a:spcPts val="0"/>
              </a:spcBef>
              <a:spcAft>
                <a:spcPts val="0"/>
              </a:spcAft>
              <a:buClr>
                <a:srgbClr val="888888"/>
              </a:buClr>
              <a:buSzPts val="1800"/>
              <a:buNone/>
            </a:pPr>
            <a:r>
              <a:rPr lang="en-GB" sz="1800"/>
              <a:t>2022</a:t>
            </a:r>
            <a:endParaRPr/>
          </a:p>
          <a:p>
            <a:pPr indent="0" lvl="0" marL="0" rtl="0" algn="r">
              <a:spcBef>
                <a:spcPts val="360"/>
              </a:spcBef>
              <a:spcAft>
                <a:spcPts val="0"/>
              </a:spcAft>
              <a:buClr>
                <a:srgbClr val="888888"/>
              </a:buClr>
              <a:buSzPts val="1800"/>
              <a:buNone/>
            </a:pPr>
            <a:r>
              <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15106479295_0_55"/>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Experimentation</a:t>
            </a:r>
            <a:endParaRPr/>
          </a:p>
        </p:txBody>
      </p:sp>
      <p:sp>
        <p:nvSpPr>
          <p:cNvPr id="139" name="Google Shape;139;g15106479295_0_55"/>
          <p:cNvSpPr txBox="1"/>
          <p:nvPr>
            <p:ph idx="1" type="body"/>
          </p:nvPr>
        </p:nvSpPr>
        <p:spPr>
          <a:xfrm>
            <a:off x="609600" y="1600200"/>
            <a:ext cx="51768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Experimentation takes place throughout the entire model development process, and usually every important decision or assumption comes with at least some experiment or previous research to justify it. </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Data scientists need to be able to quickly iterate through all the possibilities for each of the model building blocks. Fortunately, there are </a:t>
            </a:r>
            <a:r>
              <a:rPr lang="en-GB" sz="2000">
                <a:solidFill>
                  <a:srgbClr val="E36C09"/>
                </a:solidFill>
              </a:rPr>
              <a:t>tools to do all of this semiautomatically</a:t>
            </a:r>
            <a:r>
              <a:rPr lang="en-GB" sz="2000"/>
              <a:t>, where you only need to define what should be tested depending on prior knowledge and the constraints (e.g., computation, budget).</a:t>
            </a:r>
            <a:endParaRPr/>
          </a:p>
        </p:txBody>
      </p:sp>
      <p:sp>
        <p:nvSpPr>
          <p:cNvPr id="140" name="Google Shape;140;g15106479295_0_5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141" name="Google Shape;141;g15106479295_0_55"/>
          <p:cNvSpPr txBox="1"/>
          <p:nvPr/>
        </p:nvSpPr>
        <p:spPr>
          <a:xfrm>
            <a:off x="5786400" y="1536825"/>
            <a:ext cx="6197100" cy="369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sz="2000">
                <a:solidFill>
                  <a:schemeClr val="dk1"/>
                </a:solidFill>
                <a:latin typeface="Calibri"/>
                <a:ea typeface="Calibri"/>
                <a:cs typeface="Calibri"/>
                <a:sym typeface="Calibri"/>
              </a:rPr>
              <a:t>Goals of experimentation include:</a:t>
            </a:r>
            <a:endParaRPr sz="2000">
              <a:solidFill>
                <a:schemeClr val="dk1"/>
              </a:solidFill>
              <a:latin typeface="Calibri"/>
              <a:ea typeface="Calibri"/>
              <a:cs typeface="Calibri"/>
              <a:sym typeface="Calibri"/>
            </a:endParaRPr>
          </a:p>
          <a:p>
            <a:pPr indent="-355600" lvl="0" marL="457200" rtl="0" algn="l">
              <a:spcBef>
                <a:spcPts val="0"/>
              </a:spcBef>
              <a:spcAft>
                <a:spcPts val="0"/>
              </a:spcAft>
              <a:buClr>
                <a:schemeClr val="dk1"/>
              </a:buClr>
              <a:buSzPts val="2000"/>
              <a:buChar char="•"/>
            </a:pPr>
            <a:r>
              <a:rPr lang="en-GB" sz="2000">
                <a:solidFill>
                  <a:schemeClr val="dk1"/>
                </a:solidFill>
                <a:latin typeface="Calibri"/>
                <a:ea typeface="Calibri"/>
                <a:cs typeface="Calibri"/>
                <a:sym typeface="Calibri"/>
              </a:rPr>
              <a:t>Assessing </a:t>
            </a:r>
            <a:r>
              <a:rPr lang="en-GB" sz="2000">
                <a:solidFill>
                  <a:srgbClr val="E36C09"/>
                </a:solidFill>
                <a:latin typeface="Calibri"/>
                <a:ea typeface="Calibri"/>
                <a:cs typeface="Calibri"/>
                <a:sym typeface="Calibri"/>
              </a:rPr>
              <a:t>how useful or how good </a:t>
            </a:r>
            <a:r>
              <a:rPr lang="en-GB" sz="2000">
                <a:solidFill>
                  <a:schemeClr val="dk1"/>
                </a:solidFill>
                <a:latin typeface="Calibri"/>
                <a:ea typeface="Calibri"/>
                <a:cs typeface="Calibri"/>
                <a:sym typeface="Calibri"/>
              </a:rPr>
              <a:t>of a model can be built</a:t>
            </a:r>
            <a:endParaRPr sz="2000">
              <a:solidFill>
                <a:schemeClr val="dk1"/>
              </a:solidFill>
              <a:latin typeface="Calibri"/>
              <a:ea typeface="Calibri"/>
              <a:cs typeface="Calibri"/>
              <a:sym typeface="Calibri"/>
            </a:endParaRPr>
          </a:p>
          <a:p>
            <a:pPr indent="-355600" lvl="0" marL="457200" rtl="0" algn="l">
              <a:lnSpc>
                <a:spcPct val="115000"/>
              </a:lnSpc>
              <a:spcBef>
                <a:spcPts val="0"/>
              </a:spcBef>
              <a:spcAft>
                <a:spcPts val="0"/>
              </a:spcAft>
              <a:buClr>
                <a:schemeClr val="dk1"/>
              </a:buClr>
              <a:buSzPts val="2000"/>
              <a:buChar char="•"/>
            </a:pPr>
            <a:r>
              <a:rPr lang="en-GB" sz="2000">
                <a:solidFill>
                  <a:schemeClr val="dk1"/>
                </a:solidFill>
                <a:latin typeface="Calibri"/>
                <a:ea typeface="Calibri"/>
                <a:cs typeface="Calibri"/>
                <a:sym typeface="Calibri"/>
              </a:rPr>
              <a:t>Finding the </a:t>
            </a:r>
            <a:r>
              <a:rPr lang="en-GB" sz="2000">
                <a:solidFill>
                  <a:srgbClr val="E36C09"/>
                </a:solidFill>
                <a:latin typeface="Calibri"/>
                <a:ea typeface="Calibri"/>
                <a:cs typeface="Calibri"/>
                <a:sym typeface="Calibri"/>
              </a:rPr>
              <a:t>best modeling parameters</a:t>
            </a:r>
            <a:r>
              <a:rPr lang="en-GB" sz="2000">
                <a:solidFill>
                  <a:schemeClr val="dk1"/>
                </a:solidFill>
                <a:latin typeface="Calibri"/>
                <a:ea typeface="Calibri"/>
                <a:cs typeface="Calibri"/>
                <a:sym typeface="Calibri"/>
              </a:rPr>
              <a:t> (algorithms, hyperparameters, feature preprocessing, etc.).</a:t>
            </a:r>
            <a:endParaRPr sz="2000">
              <a:solidFill>
                <a:schemeClr val="dk1"/>
              </a:solidFill>
              <a:latin typeface="Calibri"/>
              <a:ea typeface="Calibri"/>
              <a:cs typeface="Calibri"/>
              <a:sym typeface="Calibri"/>
            </a:endParaRPr>
          </a:p>
          <a:p>
            <a:pPr indent="-355600" lvl="0" marL="457200" rtl="0" algn="l">
              <a:lnSpc>
                <a:spcPct val="115000"/>
              </a:lnSpc>
              <a:spcBef>
                <a:spcPts val="0"/>
              </a:spcBef>
              <a:spcAft>
                <a:spcPts val="0"/>
              </a:spcAft>
              <a:buClr>
                <a:schemeClr val="dk1"/>
              </a:buClr>
              <a:buSzPts val="2000"/>
              <a:buChar char="•"/>
            </a:pPr>
            <a:r>
              <a:rPr lang="en-GB" sz="2000">
                <a:solidFill>
                  <a:schemeClr val="dk1"/>
                </a:solidFill>
                <a:latin typeface="Calibri"/>
                <a:ea typeface="Calibri"/>
                <a:cs typeface="Calibri"/>
                <a:sym typeface="Calibri"/>
              </a:rPr>
              <a:t>Tuning the </a:t>
            </a:r>
            <a:r>
              <a:rPr lang="en-GB" sz="2000">
                <a:solidFill>
                  <a:srgbClr val="E36C09"/>
                </a:solidFill>
                <a:latin typeface="Calibri"/>
                <a:ea typeface="Calibri"/>
                <a:cs typeface="Calibri"/>
                <a:sym typeface="Calibri"/>
              </a:rPr>
              <a:t>bias/variance</a:t>
            </a:r>
            <a:r>
              <a:rPr lang="en-GB" sz="2000">
                <a:solidFill>
                  <a:schemeClr val="dk1"/>
                </a:solidFill>
                <a:latin typeface="Calibri"/>
                <a:ea typeface="Calibri"/>
                <a:cs typeface="Calibri"/>
                <a:sym typeface="Calibri"/>
              </a:rPr>
              <a:t> trade-off for a given training cost to fit that definition of “best.”</a:t>
            </a:r>
            <a:endParaRPr sz="2000">
              <a:solidFill>
                <a:schemeClr val="dk1"/>
              </a:solidFill>
              <a:latin typeface="Calibri"/>
              <a:ea typeface="Calibri"/>
              <a:cs typeface="Calibri"/>
              <a:sym typeface="Calibri"/>
            </a:endParaRPr>
          </a:p>
          <a:p>
            <a:pPr indent="-355600" lvl="0" marL="457200" rtl="0" algn="l">
              <a:lnSpc>
                <a:spcPct val="115000"/>
              </a:lnSpc>
              <a:spcBef>
                <a:spcPts val="0"/>
              </a:spcBef>
              <a:spcAft>
                <a:spcPts val="0"/>
              </a:spcAft>
              <a:buClr>
                <a:schemeClr val="dk1"/>
              </a:buClr>
              <a:buSzPts val="2000"/>
              <a:buChar char="•"/>
            </a:pPr>
            <a:r>
              <a:rPr lang="en-GB" sz="2000">
                <a:solidFill>
                  <a:schemeClr val="dk1"/>
                </a:solidFill>
                <a:latin typeface="Calibri"/>
                <a:ea typeface="Calibri"/>
                <a:cs typeface="Calibri"/>
                <a:sym typeface="Calibri"/>
              </a:rPr>
              <a:t>Finding a balance between</a:t>
            </a:r>
            <a:r>
              <a:rPr lang="en-GB" sz="2000">
                <a:solidFill>
                  <a:srgbClr val="E36C09"/>
                </a:solidFill>
                <a:latin typeface="Calibri"/>
                <a:ea typeface="Calibri"/>
                <a:cs typeface="Calibri"/>
                <a:sym typeface="Calibri"/>
              </a:rPr>
              <a:t> model improvement and improved computation costs</a:t>
            </a:r>
            <a:r>
              <a:rPr lang="en-GB" sz="2000">
                <a:solidFill>
                  <a:schemeClr val="dk1"/>
                </a:solidFill>
                <a:latin typeface="Calibri"/>
                <a:ea typeface="Calibri"/>
                <a:cs typeface="Calibri"/>
                <a:sym typeface="Calibri"/>
              </a:rPr>
              <a:t>.</a:t>
            </a:r>
            <a:endParaRPr sz="2800">
              <a:solidFill>
                <a:schemeClr val="dk1"/>
              </a:solidFill>
              <a:latin typeface="Calibri"/>
              <a:ea typeface="Calibri"/>
              <a:cs typeface="Calibri"/>
              <a:sym typeface="Calibri"/>
            </a:endParaRPr>
          </a:p>
          <a:p>
            <a:pPr indent="0" lvl="0" marL="0" rtl="0" algn="l">
              <a:spcBef>
                <a:spcPts val="1200"/>
              </a:spcBef>
              <a:spcAft>
                <a:spcPts val="0"/>
              </a:spcAft>
              <a:buNone/>
            </a:pPr>
            <a:r>
              <a:t/>
            </a:r>
            <a:endParaRPr sz="2000">
              <a:solidFill>
                <a:schemeClr val="dk1"/>
              </a:solidFill>
              <a:latin typeface="Calibri"/>
              <a:ea typeface="Calibri"/>
              <a:cs typeface="Calibri"/>
              <a:sym typeface="Calibri"/>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g15106479295_0_122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33" name="Google Shape;833;g15106479295_0_1223"/>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Example </a:t>
            </a: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(k8s)</a:t>
            </a:r>
            <a:endParaRPr sz="4400">
              <a:solidFill>
                <a:schemeClr val="dk1"/>
              </a:solidFill>
              <a:latin typeface="Calibri"/>
              <a:ea typeface="Calibri"/>
              <a:cs typeface="Calibri"/>
              <a:sym typeface="Calibri"/>
            </a:endParaRPr>
          </a:p>
        </p:txBody>
      </p:sp>
      <p:sp>
        <p:nvSpPr>
          <p:cNvPr id="834" name="Google Shape;834;g15106479295_0_1223"/>
          <p:cNvSpPr txBox="1"/>
          <p:nvPr>
            <p:ph idx="1" type="body"/>
          </p:nvPr>
        </p:nvSpPr>
        <p:spPr>
          <a:xfrm>
            <a:off x="609600" y="1497125"/>
            <a:ext cx="109728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W</a:t>
            </a:r>
            <a:r>
              <a:rPr lang="en-GB" sz="2000"/>
              <a:t>e check the scalable solution, for having to use more hw.</a:t>
            </a:r>
            <a:endParaRPr sz="2000"/>
          </a:p>
          <a:p>
            <a:pPr indent="0" lvl="0" marL="0" rtl="0" algn="l">
              <a:lnSpc>
                <a:spcPct val="115000"/>
              </a:lnSpc>
              <a:spcBef>
                <a:spcPts val="0"/>
              </a:spcBef>
              <a:spcAft>
                <a:spcPts val="0"/>
              </a:spcAft>
              <a:buNone/>
            </a:pPr>
            <a:r>
              <a:rPr lang="en-GB" sz="2000"/>
              <a:t>We have the </a:t>
            </a:r>
            <a:r>
              <a:rPr lang="en-GB" sz="2000">
                <a:solidFill>
                  <a:srgbClr val="E36C09"/>
                </a:solidFill>
              </a:rPr>
              <a:t>Hyperparameter tuning solution</a:t>
            </a:r>
            <a:r>
              <a:rPr lang="en-GB" sz="2000"/>
              <a:t>: which means that you get set of parameters and then you start different tunes with distinct set of parameters</a:t>
            </a:r>
            <a:endParaRPr sz="2000"/>
          </a:p>
          <a:p>
            <a:pPr indent="0" lvl="0" marL="0" rtl="0" algn="l">
              <a:lnSpc>
                <a:spcPct val="115000"/>
              </a:lnSpc>
              <a:spcBef>
                <a:spcPts val="0"/>
              </a:spcBef>
              <a:spcAft>
                <a:spcPts val="0"/>
              </a:spcAft>
              <a:buNone/>
            </a:pPr>
            <a:r>
              <a:rPr lang="en-GB" sz="2000"/>
              <a:t>We have also </a:t>
            </a:r>
            <a:r>
              <a:rPr lang="en-GB" sz="2000">
                <a:solidFill>
                  <a:srgbClr val="E36C09"/>
                </a:solidFill>
              </a:rPr>
              <a:t>KubeFlow</a:t>
            </a:r>
            <a:r>
              <a:rPr lang="en-GB" sz="2000"/>
              <a:t>: which separates the TensorFlow graph between different nodes (machines). Embedding the Hyperparameters tuning training logic within the kubernetes scheduler. K8s as a API that everyone can use and the scheduler has an API. You can write your scheduler in 10 lines of bash that can know where and when to run the next tune run on a separate machine.</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t/>
            </a:r>
            <a:endParaRPr sz="2000"/>
          </a:p>
        </p:txBody>
      </p:sp>
      <p:pic>
        <p:nvPicPr>
          <p:cNvPr id="835" name="Google Shape;835;g15106479295_0_1223"/>
          <p:cNvPicPr preferRelativeResize="0"/>
          <p:nvPr/>
        </p:nvPicPr>
        <p:blipFill>
          <a:blip r:embed="rId4">
            <a:alphaModFix/>
          </a:blip>
          <a:stretch>
            <a:fillRect/>
          </a:stretch>
        </p:blipFill>
        <p:spPr>
          <a:xfrm>
            <a:off x="1474300" y="3975592"/>
            <a:ext cx="4621700" cy="2882408"/>
          </a:xfrm>
          <a:prstGeom prst="rect">
            <a:avLst/>
          </a:prstGeom>
          <a:noFill/>
          <a:ln>
            <a:noFill/>
          </a:ln>
        </p:spPr>
      </p:pic>
      <p:pic>
        <p:nvPicPr>
          <p:cNvPr id="836" name="Google Shape;836;g15106479295_0_1223"/>
          <p:cNvPicPr preferRelativeResize="0"/>
          <p:nvPr/>
        </p:nvPicPr>
        <p:blipFill rotWithShape="1">
          <a:blip r:embed="rId5">
            <a:alphaModFix/>
          </a:blip>
          <a:srcRect b="0" l="28941" r="0" t="0"/>
          <a:stretch/>
        </p:blipFill>
        <p:spPr>
          <a:xfrm>
            <a:off x="6974286" y="3975600"/>
            <a:ext cx="4286013" cy="2882400"/>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g15106479295_0_1156"/>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DVC vs Kedro</a:t>
            </a:r>
            <a:endParaRPr/>
          </a:p>
        </p:txBody>
      </p:sp>
      <p:sp>
        <p:nvSpPr>
          <p:cNvPr id="842" name="Google Shape;842;g15106479295_0_1156"/>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843" name="Google Shape;843;g15106479295_0_115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g15b4e15091c_0_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49" name="Google Shape;849;g15b4e15091c_0_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DVC</a:t>
            </a:r>
            <a:endParaRPr sz="4400">
              <a:solidFill>
                <a:schemeClr val="dk1"/>
              </a:solidFill>
              <a:latin typeface="Calibri"/>
              <a:ea typeface="Calibri"/>
              <a:cs typeface="Calibri"/>
              <a:sym typeface="Calibri"/>
            </a:endParaRPr>
          </a:p>
        </p:txBody>
      </p:sp>
      <p:sp>
        <p:nvSpPr>
          <p:cNvPr id="850" name="Google Shape;850;g15b4e15091c_0_6"/>
          <p:cNvSpPr txBox="1"/>
          <p:nvPr>
            <p:ph idx="1" type="body"/>
          </p:nvPr>
        </p:nvSpPr>
        <p:spPr>
          <a:xfrm>
            <a:off x="609600" y="1606150"/>
            <a:ext cx="5486400" cy="4417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rPr>
              <a:t>DVC - Data Version Control</a:t>
            </a:r>
            <a:endParaRPr sz="2000">
              <a:solidFill>
                <a:srgbClr val="E36C09"/>
              </a:solidFill>
            </a:endParaRPr>
          </a:p>
          <a:p>
            <a:pPr indent="0" lvl="0" marL="0" rtl="0" algn="l">
              <a:lnSpc>
                <a:spcPct val="115000"/>
              </a:lnSpc>
              <a:spcBef>
                <a:spcPts val="0"/>
              </a:spcBef>
              <a:spcAft>
                <a:spcPts val="0"/>
              </a:spcAft>
              <a:buNone/>
            </a:pPr>
            <a:r>
              <a:rPr lang="en-GB" sz="2000"/>
              <a:t>It takes on a Git-like model to provide management and versioning of datasets and machine learning models. DVC is a simple command-line tool that makes machine learning projects shareable and reproducible.</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1400"/>
              </a:spcBef>
              <a:spcAft>
                <a:spcPts val="0"/>
              </a:spcAft>
              <a:buClr>
                <a:schemeClr val="dk1"/>
              </a:buClr>
              <a:buSzPts val="1100"/>
              <a:buFont typeface="Arial"/>
              <a:buNone/>
            </a:pPr>
            <a:r>
              <a:rPr lang="en-GB" sz="2000">
                <a:solidFill>
                  <a:srgbClr val="E36C09"/>
                </a:solidFill>
              </a:rPr>
              <a:t>Git-compatible</a:t>
            </a:r>
            <a:endParaRPr sz="2000">
              <a:solidFill>
                <a:srgbClr val="E36C09"/>
              </a:solidFill>
            </a:endParaRPr>
          </a:p>
          <a:p>
            <a:pPr indent="0" lvl="0" marL="0" rtl="0" algn="l">
              <a:lnSpc>
                <a:spcPct val="115000"/>
              </a:lnSpc>
              <a:spcBef>
                <a:spcPts val="400"/>
              </a:spcBef>
              <a:spcAft>
                <a:spcPts val="0"/>
              </a:spcAft>
              <a:buNone/>
            </a:pPr>
            <a:r>
              <a:rPr lang="en-GB" sz="2000"/>
              <a:t>DVC runs on top of any Git repository and is compatible with any standard Git server or provider (GitHub, GitLab, etc).</a:t>
            </a:r>
            <a:endParaRPr sz="2000"/>
          </a:p>
        </p:txBody>
      </p:sp>
      <p:pic>
        <p:nvPicPr>
          <p:cNvPr id="851" name="Google Shape;851;g15b4e15091c_0_6"/>
          <p:cNvPicPr preferRelativeResize="0"/>
          <p:nvPr/>
        </p:nvPicPr>
        <p:blipFill>
          <a:blip r:embed="rId3">
            <a:alphaModFix/>
          </a:blip>
          <a:stretch>
            <a:fillRect/>
          </a:stretch>
        </p:blipFill>
        <p:spPr>
          <a:xfrm>
            <a:off x="9979125" y="25700"/>
            <a:ext cx="1310625" cy="1315750"/>
          </a:xfrm>
          <a:prstGeom prst="rect">
            <a:avLst/>
          </a:prstGeom>
          <a:noFill/>
          <a:ln>
            <a:noFill/>
          </a:ln>
        </p:spPr>
      </p:pic>
      <p:sp>
        <p:nvSpPr>
          <p:cNvPr id="852" name="Google Shape;852;g15b4e15091c_0_6"/>
          <p:cNvSpPr txBox="1"/>
          <p:nvPr>
            <p:ph idx="1" type="body"/>
          </p:nvPr>
        </p:nvSpPr>
        <p:spPr>
          <a:xfrm>
            <a:off x="6244075" y="1736900"/>
            <a:ext cx="5486400" cy="4417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400"/>
              </a:spcBef>
              <a:spcAft>
                <a:spcPts val="0"/>
              </a:spcAft>
              <a:buNone/>
            </a:pPr>
            <a:r>
              <a:rPr lang="en-GB" sz="2000">
                <a:solidFill>
                  <a:srgbClr val="E36C09"/>
                </a:solidFill>
              </a:rPr>
              <a:t>M</a:t>
            </a:r>
            <a:r>
              <a:rPr lang="en-GB" sz="2000">
                <a:solidFill>
                  <a:srgbClr val="E36C09"/>
                </a:solidFill>
              </a:rPr>
              <a:t>etric tracking</a:t>
            </a:r>
            <a:endParaRPr sz="2000">
              <a:solidFill>
                <a:srgbClr val="E36C09"/>
              </a:solidFill>
            </a:endParaRPr>
          </a:p>
          <a:p>
            <a:pPr indent="0" lvl="0" marL="0" rtl="0" algn="l">
              <a:lnSpc>
                <a:spcPct val="115000"/>
              </a:lnSpc>
              <a:spcBef>
                <a:spcPts val="400"/>
              </a:spcBef>
              <a:spcAft>
                <a:spcPts val="0"/>
              </a:spcAft>
              <a:buNone/>
            </a:pPr>
            <a:r>
              <a:rPr lang="en-GB" sz="2000"/>
              <a:t>DVC includes a command to list all branches, along with metric values, to track the progress or pick the best version.</a:t>
            </a:r>
            <a:endParaRPr sz="2000"/>
          </a:p>
          <a:p>
            <a:pPr indent="0" lvl="0" marL="0" rtl="0" algn="l">
              <a:lnSpc>
                <a:spcPct val="115000"/>
              </a:lnSpc>
              <a:spcBef>
                <a:spcPts val="0"/>
              </a:spcBef>
              <a:spcAft>
                <a:spcPts val="0"/>
              </a:spcAft>
              <a:buNone/>
            </a:pPr>
            <a:r>
              <a:t/>
            </a:r>
            <a:endParaRPr sz="2000"/>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sp>
        <p:nvSpPr>
          <p:cNvPr id="857" name="Google Shape;857;g15b4e15091c_0_17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58" name="Google Shape;858;g15b4e15091c_0_17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Kedro</a:t>
            </a:r>
            <a:endParaRPr sz="4400">
              <a:solidFill>
                <a:schemeClr val="dk1"/>
              </a:solidFill>
              <a:latin typeface="Calibri"/>
              <a:ea typeface="Calibri"/>
              <a:cs typeface="Calibri"/>
              <a:sym typeface="Calibri"/>
            </a:endParaRPr>
          </a:p>
        </p:txBody>
      </p:sp>
      <p:sp>
        <p:nvSpPr>
          <p:cNvPr id="859" name="Google Shape;859;g15b4e15091c_0_176"/>
          <p:cNvSpPr txBox="1"/>
          <p:nvPr>
            <p:ph idx="1" type="body"/>
          </p:nvPr>
        </p:nvSpPr>
        <p:spPr>
          <a:xfrm>
            <a:off x="609600" y="1678325"/>
            <a:ext cx="5486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Kedro is an open-source Python framework for creating reproducible, maintainable and modular data science code.</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rPr lang="en-GB" sz="2000"/>
              <a:t>Kedro is a bridge between machine learning and software engineering.</a:t>
            </a:r>
            <a:endParaRPr sz="2000"/>
          </a:p>
          <a:p>
            <a:pPr indent="0" lvl="0" marL="0" rtl="0" algn="l">
              <a:lnSpc>
                <a:spcPct val="115000"/>
              </a:lnSpc>
              <a:spcBef>
                <a:spcPts val="0"/>
              </a:spcBef>
              <a:spcAft>
                <a:spcPts val="0"/>
              </a:spcAft>
              <a:buNone/>
            </a:pPr>
            <a:r>
              <a:rPr lang="en-GB" sz="2000"/>
              <a:t>Kedro is a template for new data engineering and data science projects</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rPr lang="en-GB" sz="2000">
                <a:solidFill>
                  <a:srgbClr val="E36C09"/>
                </a:solidFill>
              </a:rPr>
              <a:t>Kedro-Viz</a:t>
            </a:r>
            <a:endParaRPr sz="2000">
              <a:solidFill>
                <a:srgbClr val="E36C09"/>
              </a:solidFill>
            </a:endParaRPr>
          </a:p>
          <a:p>
            <a:pPr indent="0" lvl="0" marL="0" rtl="0" algn="l">
              <a:lnSpc>
                <a:spcPct val="115000"/>
              </a:lnSpc>
              <a:spcBef>
                <a:spcPts val="0"/>
              </a:spcBef>
              <a:spcAft>
                <a:spcPts val="0"/>
              </a:spcAft>
              <a:buNone/>
            </a:pPr>
            <a:r>
              <a:rPr lang="en-GB" sz="2000"/>
              <a:t>It is a interactive visualization of the entire pipeline. It is a tool that can be very helpful for explaining what you're doing to people. </a:t>
            </a:r>
            <a:endParaRPr sz="2000"/>
          </a:p>
          <a:p>
            <a:pPr indent="0" lvl="0" marL="0" rtl="0" algn="l">
              <a:lnSpc>
                <a:spcPct val="115000"/>
              </a:lnSpc>
              <a:spcBef>
                <a:spcPts val="0"/>
              </a:spcBef>
              <a:spcAft>
                <a:spcPts val="0"/>
              </a:spcAft>
              <a:buNone/>
            </a:pPr>
            <a:r>
              <a:t/>
            </a:r>
            <a:endParaRPr sz="2000"/>
          </a:p>
        </p:txBody>
      </p:sp>
      <p:pic>
        <p:nvPicPr>
          <p:cNvPr id="860" name="Google Shape;860;g15b4e15091c_0_176"/>
          <p:cNvPicPr preferRelativeResize="0"/>
          <p:nvPr/>
        </p:nvPicPr>
        <p:blipFill rotWithShape="1">
          <a:blip r:embed="rId3">
            <a:alphaModFix/>
          </a:blip>
          <a:srcRect b="11524" l="17028" r="14827" t="11952"/>
          <a:stretch/>
        </p:blipFill>
        <p:spPr>
          <a:xfrm>
            <a:off x="9740650" y="0"/>
            <a:ext cx="1100425" cy="1356975"/>
          </a:xfrm>
          <a:prstGeom prst="rect">
            <a:avLst/>
          </a:prstGeom>
          <a:noFill/>
          <a:ln>
            <a:noFill/>
          </a:ln>
        </p:spPr>
      </p:pic>
      <p:sp>
        <p:nvSpPr>
          <p:cNvPr id="861" name="Google Shape;861;g15b4e15091c_0_176"/>
          <p:cNvSpPr txBox="1"/>
          <p:nvPr>
            <p:ph idx="1" type="body"/>
          </p:nvPr>
        </p:nvSpPr>
        <p:spPr>
          <a:xfrm>
            <a:off x="6096000" y="1678325"/>
            <a:ext cx="5486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Key terms:</a:t>
            </a:r>
            <a:endParaRPr sz="2000"/>
          </a:p>
          <a:p>
            <a:pPr indent="0" lvl="0" marL="0" rtl="0" algn="l">
              <a:lnSpc>
                <a:spcPct val="115000"/>
              </a:lnSpc>
              <a:spcBef>
                <a:spcPts val="0"/>
              </a:spcBef>
              <a:spcAft>
                <a:spcPts val="0"/>
              </a:spcAft>
              <a:buNone/>
            </a:pPr>
            <a:r>
              <a:rPr lang="en-GB" sz="2000">
                <a:solidFill>
                  <a:srgbClr val="E36C09"/>
                </a:solidFill>
              </a:rPr>
              <a:t>Data Catalog</a:t>
            </a:r>
            <a:endParaRPr sz="2000">
              <a:solidFill>
                <a:srgbClr val="E36C09"/>
              </a:solidFill>
            </a:endParaRPr>
          </a:p>
          <a:p>
            <a:pPr indent="0" lvl="0" marL="0" rtl="0" algn="l">
              <a:lnSpc>
                <a:spcPct val="115000"/>
              </a:lnSpc>
              <a:spcBef>
                <a:spcPts val="0"/>
              </a:spcBef>
              <a:spcAft>
                <a:spcPts val="0"/>
              </a:spcAft>
              <a:buNone/>
            </a:pPr>
            <a:r>
              <a:rPr lang="en-GB" sz="2000"/>
              <a:t>It is a YAML API for reference datasets. the data sets can be in cloud storage or can be local. It makes the datasets declarative, rather than imperative. So all the informations related to a dataset are highly organized.</a:t>
            </a:r>
            <a:endParaRPr sz="2000"/>
          </a:p>
          <a:p>
            <a:pPr indent="0" lvl="0" marL="0" rtl="0" algn="l">
              <a:lnSpc>
                <a:spcPct val="115000"/>
              </a:lnSpc>
              <a:spcBef>
                <a:spcPts val="0"/>
              </a:spcBef>
              <a:spcAft>
                <a:spcPts val="0"/>
              </a:spcAft>
              <a:buNone/>
            </a:pPr>
            <a:r>
              <a:rPr lang="en-GB" sz="2000">
                <a:solidFill>
                  <a:srgbClr val="E36C09"/>
                </a:solidFill>
              </a:rPr>
              <a:t>Node</a:t>
            </a:r>
            <a:endParaRPr sz="2000">
              <a:solidFill>
                <a:srgbClr val="E36C09"/>
              </a:solidFill>
            </a:endParaRPr>
          </a:p>
          <a:p>
            <a:pPr indent="0" lvl="0" marL="0" rtl="0" algn="l">
              <a:lnSpc>
                <a:spcPct val="115000"/>
              </a:lnSpc>
              <a:spcBef>
                <a:spcPts val="0"/>
              </a:spcBef>
              <a:spcAft>
                <a:spcPts val="0"/>
              </a:spcAft>
              <a:buNone/>
            </a:pPr>
            <a:r>
              <a:rPr lang="en-GB" sz="2000"/>
              <a:t>It is a Python function that accepts input and optionally provides outputs.</a:t>
            </a:r>
            <a:endParaRPr sz="2000"/>
          </a:p>
          <a:p>
            <a:pPr indent="0" lvl="0" marL="0" rtl="0" algn="l">
              <a:lnSpc>
                <a:spcPct val="115000"/>
              </a:lnSpc>
              <a:spcBef>
                <a:spcPts val="0"/>
              </a:spcBef>
              <a:spcAft>
                <a:spcPts val="0"/>
              </a:spcAft>
              <a:buNone/>
            </a:pPr>
            <a:r>
              <a:rPr lang="en-GB" sz="2000">
                <a:solidFill>
                  <a:srgbClr val="E36C09"/>
                </a:solidFill>
              </a:rPr>
              <a:t>Pipeline</a:t>
            </a:r>
            <a:endParaRPr sz="2000">
              <a:solidFill>
                <a:srgbClr val="E36C09"/>
              </a:solidFill>
            </a:endParaRPr>
          </a:p>
          <a:p>
            <a:pPr indent="0" lvl="0" marL="0" rtl="0" algn="l">
              <a:lnSpc>
                <a:spcPct val="115000"/>
              </a:lnSpc>
              <a:spcBef>
                <a:spcPts val="0"/>
              </a:spcBef>
              <a:spcAft>
                <a:spcPts val="0"/>
              </a:spcAft>
              <a:buNone/>
            </a:pPr>
            <a:r>
              <a:rPr lang="en-GB" sz="2000"/>
              <a:t>It is a collection of nodes. It is a DAG (Directed acyclic graph).</a:t>
            </a:r>
            <a:endParaRPr sz="2000"/>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g15b4e15091c_0_2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67" name="Google Shape;867;g15b4e15091c_0_2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Data Management</a:t>
            </a:r>
            <a:endParaRPr sz="4400">
              <a:solidFill>
                <a:schemeClr val="dk1"/>
              </a:solidFill>
              <a:latin typeface="Calibri"/>
              <a:ea typeface="Calibri"/>
              <a:cs typeface="Calibri"/>
              <a:sym typeface="Calibri"/>
            </a:endParaRPr>
          </a:p>
        </p:txBody>
      </p:sp>
      <p:sp>
        <p:nvSpPr>
          <p:cNvPr id="868" name="Google Shape;868;g15b4e15091c_0_26"/>
          <p:cNvSpPr txBox="1"/>
          <p:nvPr>
            <p:ph idx="1" type="body"/>
          </p:nvPr>
        </p:nvSpPr>
        <p:spPr>
          <a:xfrm>
            <a:off x="609600" y="3520125"/>
            <a:ext cx="5198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rPr>
              <a:t>data/data.xml.dvc</a:t>
            </a:r>
            <a:endParaRPr sz="2000">
              <a:solidFill>
                <a:srgbClr val="E36C09"/>
              </a:solidFill>
            </a:endParaRPr>
          </a:p>
          <a:p>
            <a:pPr indent="0" lvl="0" marL="0" rtl="0" algn="l">
              <a:lnSpc>
                <a:spcPct val="115000"/>
              </a:lnSpc>
              <a:spcBef>
                <a:spcPts val="0"/>
              </a:spcBef>
              <a:spcAft>
                <a:spcPts val="0"/>
              </a:spcAft>
              <a:buNone/>
            </a:pPr>
            <a:r>
              <a:rPr lang="en-GB" sz="2000"/>
              <a:t>DVC stores information about the added file in a special</a:t>
            </a:r>
            <a:r>
              <a:rPr lang="en-GB" sz="2000">
                <a:uFill>
                  <a:noFill/>
                </a:uFill>
                <a:hlinkClick r:id="rId3"/>
              </a:rPr>
              <a:t> .dvc</a:t>
            </a:r>
            <a:r>
              <a:rPr lang="en-GB" sz="2000"/>
              <a:t> file named data/data.xml.dvc, this metadata file is a placeholder for the original data.</a:t>
            </a:r>
            <a:endParaRPr sz="2000"/>
          </a:p>
        </p:txBody>
      </p:sp>
      <p:pic>
        <p:nvPicPr>
          <p:cNvPr id="869" name="Google Shape;869;g15b4e15091c_0_26"/>
          <p:cNvPicPr preferRelativeResize="0"/>
          <p:nvPr/>
        </p:nvPicPr>
        <p:blipFill>
          <a:blip r:embed="rId4">
            <a:alphaModFix/>
          </a:blip>
          <a:stretch>
            <a:fillRect/>
          </a:stretch>
        </p:blipFill>
        <p:spPr>
          <a:xfrm>
            <a:off x="2200775" y="1562825"/>
            <a:ext cx="1651167" cy="1657625"/>
          </a:xfrm>
          <a:prstGeom prst="rect">
            <a:avLst/>
          </a:prstGeom>
          <a:noFill/>
          <a:ln>
            <a:noFill/>
          </a:ln>
        </p:spPr>
      </p:pic>
      <p:sp>
        <p:nvSpPr>
          <p:cNvPr id="870" name="Google Shape;870;g15b4e15091c_0_26"/>
          <p:cNvSpPr txBox="1"/>
          <p:nvPr>
            <p:ph idx="1" type="body"/>
          </p:nvPr>
        </p:nvSpPr>
        <p:spPr>
          <a:xfrm>
            <a:off x="6449925" y="3520125"/>
            <a:ext cx="55011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rPr>
              <a:t>conf/base/catalog.yml</a:t>
            </a:r>
            <a:endParaRPr sz="2000">
              <a:solidFill>
                <a:srgbClr val="E36C09"/>
              </a:solidFill>
            </a:endParaRPr>
          </a:p>
          <a:p>
            <a:pPr indent="0" lvl="0" marL="0" rtl="0" algn="l">
              <a:lnSpc>
                <a:spcPct val="115000"/>
              </a:lnSpc>
              <a:spcBef>
                <a:spcPts val="0"/>
              </a:spcBef>
              <a:spcAft>
                <a:spcPts val="0"/>
              </a:spcAft>
              <a:buNone/>
            </a:pPr>
            <a:r>
              <a:rPr lang="en-GB" sz="2000"/>
              <a:t>Data Catalog, which is the registry of all data sources available for use by the project.</a:t>
            </a:r>
            <a:endParaRPr sz="2000"/>
          </a:p>
          <a:p>
            <a:pPr indent="0" lvl="0" marL="0" rtl="0" algn="l">
              <a:lnSpc>
                <a:spcPct val="115000"/>
              </a:lnSpc>
              <a:spcBef>
                <a:spcPts val="0"/>
              </a:spcBef>
              <a:spcAft>
                <a:spcPts val="0"/>
              </a:spcAft>
              <a:buNone/>
            </a:pPr>
            <a:r>
              <a:rPr lang="en-GB" sz="2000">
                <a:solidFill>
                  <a:srgbClr val="E36C09"/>
                </a:solidFill>
              </a:rPr>
              <a:t>directory /data</a:t>
            </a:r>
            <a:endParaRPr sz="2000">
              <a:solidFill>
                <a:srgbClr val="E36C09"/>
              </a:solidFill>
            </a:endParaRPr>
          </a:p>
          <a:p>
            <a:pPr indent="0" lvl="0" marL="0" rtl="0" algn="l">
              <a:lnSpc>
                <a:spcPct val="115000"/>
              </a:lnSpc>
              <a:spcBef>
                <a:spcPts val="0"/>
              </a:spcBef>
              <a:spcAft>
                <a:spcPts val="0"/>
              </a:spcAft>
              <a:buNone/>
            </a:pPr>
            <a:r>
              <a:rPr lang="en-GB" sz="2000"/>
              <a:t>where the data are divided during project.</a:t>
            </a:r>
            <a:endParaRPr sz="2000"/>
          </a:p>
          <a:p>
            <a:pPr indent="0" lvl="0" marL="0" rtl="0" algn="l">
              <a:lnSpc>
                <a:spcPct val="115000"/>
              </a:lnSpc>
              <a:spcBef>
                <a:spcPts val="0"/>
              </a:spcBef>
              <a:spcAft>
                <a:spcPts val="0"/>
              </a:spcAft>
              <a:buNone/>
            </a:pPr>
            <a:r>
              <a:rPr lang="en-GB" sz="2000"/>
              <a:t>where are saved also models, plot and other created.</a:t>
            </a:r>
            <a:endParaRPr sz="2000"/>
          </a:p>
        </p:txBody>
      </p:sp>
      <p:pic>
        <p:nvPicPr>
          <p:cNvPr id="871" name="Google Shape;871;g15b4e15091c_0_26"/>
          <p:cNvPicPr preferRelativeResize="0"/>
          <p:nvPr/>
        </p:nvPicPr>
        <p:blipFill>
          <a:blip r:embed="rId5">
            <a:alphaModFix/>
          </a:blip>
          <a:stretch>
            <a:fillRect/>
          </a:stretch>
        </p:blipFill>
        <p:spPr>
          <a:xfrm>
            <a:off x="8123925" y="1497825"/>
            <a:ext cx="1841575" cy="2022300"/>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sp>
        <p:nvSpPr>
          <p:cNvPr id="876" name="Google Shape;876;g15b4e15091c_0_4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77" name="Google Shape;877;g15b4e15091c_0_45"/>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ML Pipeline</a:t>
            </a:r>
            <a:endParaRPr sz="4400">
              <a:solidFill>
                <a:schemeClr val="dk1"/>
              </a:solidFill>
              <a:latin typeface="Calibri"/>
              <a:ea typeface="Calibri"/>
              <a:cs typeface="Calibri"/>
              <a:sym typeface="Calibri"/>
            </a:endParaRPr>
          </a:p>
        </p:txBody>
      </p:sp>
      <p:sp>
        <p:nvSpPr>
          <p:cNvPr id="878" name="Google Shape;878;g15b4e15091c_0_45"/>
          <p:cNvSpPr txBox="1"/>
          <p:nvPr>
            <p:ph idx="1" type="body"/>
          </p:nvPr>
        </p:nvSpPr>
        <p:spPr>
          <a:xfrm>
            <a:off x="609600" y="3520125"/>
            <a:ext cx="5198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uFill>
                  <a:noFill/>
                </a:uFill>
                <a:hlinkClick r:id="rId3">
                  <a:extLst>
                    <a:ext uri="{A12FA001-AC4F-418D-AE19-62706E023703}">
                      <ahyp:hlinkClr val="tx"/>
                    </a:ext>
                  </a:extLst>
                </a:hlinkClick>
              </a:rPr>
              <a:t>dvc.yaml</a:t>
            </a:r>
            <a:r>
              <a:rPr lang="en-GB" sz="2000">
                <a:solidFill>
                  <a:srgbClr val="E36C09"/>
                </a:solidFill>
              </a:rPr>
              <a:t> file</a:t>
            </a:r>
            <a:endParaRPr sz="2000">
              <a:solidFill>
                <a:srgbClr val="E36C09"/>
              </a:solidFill>
            </a:endParaRPr>
          </a:p>
          <a:p>
            <a:pPr indent="0" lvl="0" marL="0" rtl="0" algn="l">
              <a:lnSpc>
                <a:spcPct val="115000"/>
              </a:lnSpc>
              <a:spcBef>
                <a:spcPts val="0"/>
              </a:spcBef>
              <a:spcAft>
                <a:spcPts val="0"/>
              </a:spcAft>
              <a:buNone/>
            </a:pPr>
            <a:r>
              <a:rPr lang="en-GB" sz="2000"/>
              <a:t>It includes information about the steps of pipeline, with dependencies and outputs, and concatenate the nodes or pipeline</a:t>
            </a:r>
            <a:r>
              <a:rPr lang="en-GB" sz="2000"/>
              <a:t>.</a:t>
            </a:r>
            <a:endParaRPr sz="2000"/>
          </a:p>
          <a:p>
            <a:pPr indent="0" lvl="0" marL="0" rtl="0" algn="l">
              <a:lnSpc>
                <a:spcPct val="115000"/>
              </a:lnSpc>
              <a:spcBef>
                <a:spcPts val="0"/>
              </a:spcBef>
              <a:spcAft>
                <a:spcPts val="0"/>
              </a:spcAft>
              <a:buNone/>
            </a:pPr>
            <a:r>
              <a:rPr lang="en-GB" sz="2000">
                <a:solidFill>
                  <a:srgbClr val="E36C09"/>
                </a:solidFill>
              </a:rPr>
              <a:t>command: dvc dag</a:t>
            </a:r>
            <a:endParaRPr sz="2000">
              <a:solidFill>
                <a:srgbClr val="E36C09"/>
              </a:solidFill>
            </a:endParaRPr>
          </a:p>
          <a:p>
            <a:pPr indent="0" lvl="0" marL="0" rtl="0" algn="l">
              <a:lnSpc>
                <a:spcPct val="115000"/>
              </a:lnSpc>
              <a:spcBef>
                <a:spcPts val="0"/>
              </a:spcBef>
              <a:spcAft>
                <a:spcPts val="0"/>
              </a:spcAft>
              <a:buNone/>
            </a:pPr>
            <a:r>
              <a:rPr lang="en-GB" sz="2000"/>
              <a:t>To visualize the pipeline structure.</a:t>
            </a:r>
            <a:endParaRPr sz="2000"/>
          </a:p>
        </p:txBody>
      </p:sp>
      <p:pic>
        <p:nvPicPr>
          <p:cNvPr id="879" name="Google Shape;879;g15b4e15091c_0_45"/>
          <p:cNvPicPr preferRelativeResize="0"/>
          <p:nvPr/>
        </p:nvPicPr>
        <p:blipFill>
          <a:blip r:embed="rId4">
            <a:alphaModFix/>
          </a:blip>
          <a:stretch>
            <a:fillRect/>
          </a:stretch>
        </p:blipFill>
        <p:spPr>
          <a:xfrm>
            <a:off x="2200775" y="1562825"/>
            <a:ext cx="1651167" cy="1657625"/>
          </a:xfrm>
          <a:prstGeom prst="rect">
            <a:avLst/>
          </a:prstGeom>
          <a:noFill/>
          <a:ln>
            <a:noFill/>
          </a:ln>
        </p:spPr>
      </p:pic>
      <p:sp>
        <p:nvSpPr>
          <p:cNvPr id="880" name="Google Shape;880;g15b4e15091c_0_45"/>
          <p:cNvSpPr txBox="1"/>
          <p:nvPr>
            <p:ph idx="1" type="body"/>
          </p:nvPr>
        </p:nvSpPr>
        <p:spPr>
          <a:xfrm>
            <a:off x="6273850" y="3520125"/>
            <a:ext cx="56772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uFill>
                  <a:noFill/>
                </a:uFill>
                <a:hlinkClick r:id="rId5">
                  <a:extLst>
                    <a:ext uri="{A12FA001-AC4F-418D-AE19-62706E023703}">
                      <ahyp:hlinkClr val="tx"/>
                    </a:ext>
                  </a:extLst>
                </a:hlinkClick>
              </a:rPr>
              <a:t>src/name_kedro_project/pipelines/name_pipeline/pipeline.py</a:t>
            </a:r>
            <a:r>
              <a:rPr lang="en-GB" sz="2000">
                <a:solidFill>
                  <a:srgbClr val="E36C09"/>
                </a:solidFill>
              </a:rPr>
              <a:t> file</a:t>
            </a:r>
            <a:endParaRPr sz="2000">
              <a:solidFill>
                <a:srgbClr val="E36C09"/>
              </a:solidFill>
            </a:endParaRPr>
          </a:p>
          <a:p>
            <a:pPr indent="0" lvl="0" marL="0" rtl="0" algn="l">
              <a:lnSpc>
                <a:spcPct val="115000"/>
              </a:lnSpc>
              <a:spcBef>
                <a:spcPts val="0"/>
              </a:spcBef>
              <a:spcAft>
                <a:spcPts val="0"/>
              </a:spcAft>
              <a:buNone/>
            </a:pPr>
            <a:r>
              <a:rPr lang="en-GB" sz="2000"/>
              <a:t>It includes information about the steps of pipeline, with dependencies and outputs, and concatenate the nodes or pipeline</a:t>
            </a:r>
            <a:r>
              <a:rPr lang="en-GB" sz="2000"/>
              <a:t>.</a:t>
            </a:r>
            <a:endParaRPr sz="2000"/>
          </a:p>
          <a:p>
            <a:pPr indent="0" lvl="0" marL="0" rtl="0" algn="l">
              <a:lnSpc>
                <a:spcPct val="115000"/>
              </a:lnSpc>
              <a:spcBef>
                <a:spcPts val="0"/>
              </a:spcBef>
              <a:spcAft>
                <a:spcPts val="0"/>
              </a:spcAft>
              <a:buNone/>
            </a:pPr>
            <a:r>
              <a:rPr lang="en-GB" sz="2000">
                <a:solidFill>
                  <a:srgbClr val="E36C09"/>
                </a:solidFill>
              </a:rPr>
              <a:t>command kedro viz</a:t>
            </a:r>
            <a:endParaRPr sz="2000">
              <a:solidFill>
                <a:srgbClr val="E36C09"/>
              </a:solidFill>
            </a:endParaRPr>
          </a:p>
          <a:p>
            <a:pPr indent="0" lvl="0" marL="0" rtl="0" algn="l">
              <a:lnSpc>
                <a:spcPct val="115000"/>
              </a:lnSpc>
              <a:spcBef>
                <a:spcPts val="0"/>
              </a:spcBef>
              <a:spcAft>
                <a:spcPts val="0"/>
              </a:spcAft>
              <a:buNone/>
            </a:pPr>
            <a:r>
              <a:rPr lang="en-GB" sz="2000"/>
              <a:t>this command should open up a visualisation in your browser. To visualize the pipeline structure and other informations </a:t>
            </a:r>
            <a:endParaRPr sz="2000"/>
          </a:p>
        </p:txBody>
      </p:sp>
      <p:pic>
        <p:nvPicPr>
          <p:cNvPr id="881" name="Google Shape;881;g15b4e15091c_0_45"/>
          <p:cNvPicPr preferRelativeResize="0"/>
          <p:nvPr/>
        </p:nvPicPr>
        <p:blipFill>
          <a:blip r:embed="rId6">
            <a:alphaModFix/>
          </a:blip>
          <a:stretch>
            <a:fillRect/>
          </a:stretch>
        </p:blipFill>
        <p:spPr>
          <a:xfrm>
            <a:off x="8123925" y="1497825"/>
            <a:ext cx="1841575" cy="2022300"/>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g15b4e15091c_0_6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87" name="Google Shape;887;g15b4e15091c_0_69"/>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Metrics Tracking</a:t>
            </a:r>
            <a:endParaRPr sz="4400">
              <a:solidFill>
                <a:schemeClr val="dk1"/>
              </a:solidFill>
              <a:latin typeface="Calibri"/>
              <a:ea typeface="Calibri"/>
              <a:cs typeface="Calibri"/>
              <a:sym typeface="Calibri"/>
            </a:endParaRPr>
          </a:p>
        </p:txBody>
      </p:sp>
      <p:sp>
        <p:nvSpPr>
          <p:cNvPr id="888" name="Google Shape;888;g15b4e15091c_0_69"/>
          <p:cNvSpPr txBox="1"/>
          <p:nvPr>
            <p:ph idx="1" type="body"/>
          </p:nvPr>
        </p:nvSpPr>
        <p:spPr>
          <a:xfrm>
            <a:off x="609600" y="3520125"/>
            <a:ext cx="5198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DVC makes it easy to track</a:t>
            </a:r>
            <a:r>
              <a:rPr lang="en-GB" sz="2000">
                <a:uFill>
                  <a:noFill/>
                </a:uFill>
                <a:hlinkClick r:id="rId3"/>
              </a:rPr>
              <a:t> metrics</a:t>
            </a:r>
            <a:r>
              <a:rPr lang="en-GB" sz="2000"/>
              <a:t>, and visualize performance with</a:t>
            </a:r>
            <a:r>
              <a:rPr lang="en-GB" sz="2000">
                <a:uFill>
                  <a:noFill/>
                </a:uFill>
                <a:hlinkClick r:id="rId4"/>
              </a:rPr>
              <a:t> plots</a:t>
            </a:r>
            <a:r>
              <a:rPr lang="en-GB" sz="2000"/>
              <a:t>.</a:t>
            </a:r>
            <a:endParaRPr sz="2000"/>
          </a:p>
          <a:p>
            <a:pPr indent="0" lvl="0" marL="0" rtl="0" algn="l">
              <a:lnSpc>
                <a:spcPct val="115000"/>
              </a:lnSpc>
              <a:spcBef>
                <a:spcPts val="0"/>
              </a:spcBef>
              <a:spcAft>
                <a:spcPts val="0"/>
              </a:spcAft>
              <a:buNone/>
            </a:pPr>
            <a:r>
              <a:rPr lang="en-GB" sz="2000">
                <a:solidFill>
                  <a:srgbClr val="E36C09"/>
                </a:solidFill>
              </a:rPr>
              <a:t>command: dvc run</a:t>
            </a:r>
            <a:endParaRPr sz="2000">
              <a:solidFill>
                <a:srgbClr val="E36C09"/>
              </a:solidFill>
            </a:endParaRPr>
          </a:p>
          <a:p>
            <a:pPr indent="0" lvl="0" marL="0" rtl="0" algn="l">
              <a:lnSpc>
                <a:spcPct val="115000"/>
              </a:lnSpc>
              <a:spcBef>
                <a:spcPts val="0"/>
              </a:spcBef>
              <a:spcAft>
                <a:spcPts val="0"/>
              </a:spcAft>
              <a:buNone/>
            </a:pPr>
            <a:r>
              <a:rPr lang="en-GB" sz="2000"/>
              <a:t>Show node of pipeline and dependencies, create in output plots and a file with metrics.</a:t>
            </a:r>
            <a:endParaRPr sz="2000"/>
          </a:p>
          <a:p>
            <a:pPr indent="0" lvl="0" marL="0" rtl="0" algn="l">
              <a:lnSpc>
                <a:spcPct val="115000"/>
              </a:lnSpc>
              <a:spcBef>
                <a:spcPts val="0"/>
              </a:spcBef>
              <a:spcAft>
                <a:spcPts val="0"/>
              </a:spcAft>
              <a:buNone/>
            </a:pPr>
            <a:r>
              <a:rPr lang="en-GB" sz="2000">
                <a:solidFill>
                  <a:srgbClr val="E36C09"/>
                </a:solidFill>
              </a:rPr>
              <a:t>command show diff</a:t>
            </a:r>
            <a:endParaRPr sz="2000">
              <a:solidFill>
                <a:srgbClr val="E36C09"/>
              </a:solidFill>
            </a:endParaRPr>
          </a:p>
          <a:p>
            <a:pPr indent="0" lvl="0" marL="0" rtl="0" algn="l">
              <a:lnSpc>
                <a:spcPct val="115000"/>
              </a:lnSpc>
              <a:spcBef>
                <a:spcPts val="0"/>
              </a:spcBef>
              <a:spcAft>
                <a:spcPts val="0"/>
              </a:spcAft>
              <a:buNone/>
            </a:pPr>
            <a:r>
              <a:rPr lang="en-GB" sz="2000"/>
              <a:t>show difference through metrics different, for example metrics of different branches</a:t>
            </a:r>
            <a:endParaRPr sz="2000"/>
          </a:p>
        </p:txBody>
      </p:sp>
      <p:pic>
        <p:nvPicPr>
          <p:cNvPr id="889" name="Google Shape;889;g15b4e15091c_0_69"/>
          <p:cNvPicPr preferRelativeResize="0"/>
          <p:nvPr/>
        </p:nvPicPr>
        <p:blipFill>
          <a:blip r:embed="rId5">
            <a:alphaModFix/>
          </a:blip>
          <a:stretch>
            <a:fillRect/>
          </a:stretch>
        </p:blipFill>
        <p:spPr>
          <a:xfrm>
            <a:off x="2200775" y="1562825"/>
            <a:ext cx="1651167" cy="1657625"/>
          </a:xfrm>
          <a:prstGeom prst="rect">
            <a:avLst/>
          </a:prstGeom>
          <a:noFill/>
          <a:ln>
            <a:noFill/>
          </a:ln>
        </p:spPr>
      </p:pic>
      <p:sp>
        <p:nvSpPr>
          <p:cNvPr id="890" name="Google Shape;890;g15b4e15091c_0_69"/>
          <p:cNvSpPr txBox="1"/>
          <p:nvPr>
            <p:ph idx="1" type="body"/>
          </p:nvPr>
        </p:nvSpPr>
        <p:spPr>
          <a:xfrm>
            <a:off x="6425550" y="3520125"/>
            <a:ext cx="5525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rPr>
              <a:t>command kedro viz</a:t>
            </a:r>
            <a:endParaRPr sz="2000">
              <a:solidFill>
                <a:srgbClr val="E36C09"/>
              </a:solidFill>
            </a:endParaRPr>
          </a:p>
          <a:p>
            <a:pPr indent="0" lvl="0" marL="0" rtl="0" algn="l">
              <a:lnSpc>
                <a:spcPct val="115000"/>
              </a:lnSpc>
              <a:spcBef>
                <a:spcPts val="0"/>
              </a:spcBef>
              <a:spcAft>
                <a:spcPts val="0"/>
              </a:spcAft>
              <a:buNone/>
            </a:pPr>
            <a:r>
              <a:rPr lang="en-GB" sz="2000"/>
              <a:t>To visualize same data, for example MetricsDataSet and PlotlyDataSet and other informations</a:t>
            </a:r>
            <a:r>
              <a:rPr lang="en-GB" sz="2000"/>
              <a:t>.</a:t>
            </a:r>
            <a:endParaRPr sz="2000"/>
          </a:p>
        </p:txBody>
      </p:sp>
      <p:pic>
        <p:nvPicPr>
          <p:cNvPr id="891" name="Google Shape;891;g15b4e15091c_0_69"/>
          <p:cNvPicPr preferRelativeResize="0"/>
          <p:nvPr/>
        </p:nvPicPr>
        <p:blipFill>
          <a:blip r:embed="rId6">
            <a:alphaModFix/>
          </a:blip>
          <a:stretch>
            <a:fillRect/>
          </a:stretch>
        </p:blipFill>
        <p:spPr>
          <a:xfrm>
            <a:off x="8123925" y="1497825"/>
            <a:ext cx="1841575" cy="2022300"/>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g15b4e15091c_0_8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97" name="Google Shape;897;g15b4e15091c_0_85"/>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Experiments</a:t>
            </a:r>
            <a:endParaRPr sz="4400">
              <a:solidFill>
                <a:schemeClr val="dk1"/>
              </a:solidFill>
              <a:latin typeface="Calibri"/>
              <a:ea typeface="Calibri"/>
              <a:cs typeface="Calibri"/>
              <a:sym typeface="Calibri"/>
            </a:endParaRPr>
          </a:p>
        </p:txBody>
      </p:sp>
      <p:sp>
        <p:nvSpPr>
          <p:cNvPr id="898" name="Google Shape;898;g15b4e15091c_0_85"/>
          <p:cNvSpPr txBox="1"/>
          <p:nvPr>
            <p:ph idx="1" type="body"/>
          </p:nvPr>
        </p:nvSpPr>
        <p:spPr>
          <a:xfrm>
            <a:off x="609600" y="3520125"/>
            <a:ext cx="5198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DVC can track the experiments, list and compare their most relevant metrics, parameters.</a:t>
            </a:r>
            <a:endParaRPr sz="2000"/>
          </a:p>
        </p:txBody>
      </p:sp>
      <p:pic>
        <p:nvPicPr>
          <p:cNvPr id="899" name="Google Shape;899;g15b4e15091c_0_85"/>
          <p:cNvPicPr preferRelativeResize="0"/>
          <p:nvPr/>
        </p:nvPicPr>
        <p:blipFill>
          <a:blip r:embed="rId3">
            <a:alphaModFix/>
          </a:blip>
          <a:stretch>
            <a:fillRect/>
          </a:stretch>
        </p:blipFill>
        <p:spPr>
          <a:xfrm>
            <a:off x="2200775" y="1562825"/>
            <a:ext cx="1651167" cy="1657625"/>
          </a:xfrm>
          <a:prstGeom prst="rect">
            <a:avLst/>
          </a:prstGeom>
          <a:noFill/>
          <a:ln>
            <a:noFill/>
          </a:ln>
        </p:spPr>
      </p:pic>
      <p:sp>
        <p:nvSpPr>
          <p:cNvPr id="900" name="Google Shape;900;g15b4e15091c_0_85"/>
          <p:cNvSpPr txBox="1"/>
          <p:nvPr>
            <p:ph idx="1" type="body"/>
          </p:nvPr>
        </p:nvSpPr>
        <p:spPr>
          <a:xfrm>
            <a:off x="6425550" y="3520125"/>
            <a:ext cx="5525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rPr>
              <a:t>command kedro viz</a:t>
            </a:r>
            <a:endParaRPr sz="2000">
              <a:solidFill>
                <a:srgbClr val="E36C09"/>
              </a:solidFill>
            </a:endParaRPr>
          </a:p>
          <a:p>
            <a:pPr indent="0" lvl="0" marL="0" rtl="0" algn="l">
              <a:lnSpc>
                <a:spcPct val="115000"/>
              </a:lnSpc>
              <a:spcBef>
                <a:spcPts val="0"/>
              </a:spcBef>
              <a:spcAft>
                <a:spcPts val="0"/>
              </a:spcAft>
              <a:buNone/>
            </a:pPr>
            <a:r>
              <a:rPr lang="en-GB" sz="2000"/>
              <a:t>Experiment tracking in Kedro-Viz also supports the display of plots, such as Plotly and Matplotlib, and other results from all experiments.</a:t>
            </a:r>
            <a:endParaRPr sz="2000"/>
          </a:p>
        </p:txBody>
      </p:sp>
      <p:pic>
        <p:nvPicPr>
          <p:cNvPr id="901" name="Google Shape;901;g15b4e15091c_0_85"/>
          <p:cNvPicPr preferRelativeResize="0"/>
          <p:nvPr/>
        </p:nvPicPr>
        <p:blipFill>
          <a:blip r:embed="rId4">
            <a:alphaModFix/>
          </a:blip>
          <a:stretch>
            <a:fillRect/>
          </a:stretch>
        </p:blipFill>
        <p:spPr>
          <a:xfrm>
            <a:off x="8123925" y="1497825"/>
            <a:ext cx="1841575" cy="2022300"/>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g15b4e15091c_0_9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907" name="Google Shape;907;g15b4e15091c_0_98"/>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Parameters</a:t>
            </a:r>
            <a:endParaRPr sz="4400">
              <a:solidFill>
                <a:schemeClr val="dk1"/>
              </a:solidFill>
              <a:latin typeface="Calibri"/>
              <a:ea typeface="Calibri"/>
              <a:cs typeface="Calibri"/>
              <a:sym typeface="Calibri"/>
            </a:endParaRPr>
          </a:p>
        </p:txBody>
      </p:sp>
      <p:sp>
        <p:nvSpPr>
          <p:cNvPr id="908" name="Google Shape;908;g15b4e15091c_0_98"/>
          <p:cNvSpPr txBox="1"/>
          <p:nvPr>
            <p:ph idx="1" type="body"/>
          </p:nvPr>
        </p:nvSpPr>
        <p:spPr>
          <a:xfrm>
            <a:off x="609600" y="3520125"/>
            <a:ext cx="5198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uFill>
                  <a:noFill/>
                </a:uFill>
                <a:hlinkClick r:id="rId3">
                  <a:extLst>
                    <a:ext uri="{A12FA001-AC4F-418D-AE19-62706E023703}">
                      <ahyp:hlinkClr val="tx"/>
                    </a:ext>
                  </a:extLst>
                </a:hlinkClick>
              </a:rPr>
              <a:t>params</a:t>
            </a:r>
            <a:r>
              <a:rPr lang="en-GB" sz="2000">
                <a:solidFill>
                  <a:srgbClr val="E36C09"/>
                </a:solidFill>
              </a:rPr>
              <a:t>.yaml</a:t>
            </a:r>
            <a:endParaRPr sz="2000">
              <a:solidFill>
                <a:srgbClr val="E36C09"/>
              </a:solidFill>
            </a:endParaRPr>
          </a:p>
          <a:p>
            <a:pPr indent="0" lvl="0" marL="0" rtl="0" algn="l">
              <a:lnSpc>
                <a:spcPct val="115000"/>
              </a:lnSpc>
              <a:spcBef>
                <a:spcPts val="0"/>
              </a:spcBef>
              <a:spcAft>
                <a:spcPts val="0"/>
              </a:spcAft>
              <a:buNone/>
            </a:pPr>
            <a:r>
              <a:rPr lang="en-GB" sz="2000"/>
              <a:t>DVC can track parameters, that can be any values used inside your code to influence the results.</a:t>
            </a:r>
            <a:endParaRPr sz="2000"/>
          </a:p>
          <a:p>
            <a:pPr indent="0" lvl="0" marL="0" rtl="0" algn="l">
              <a:lnSpc>
                <a:spcPct val="115000"/>
              </a:lnSpc>
              <a:spcBef>
                <a:spcPts val="0"/>
              </a:spcBef>
              <a:spcAft>
                <a:spcPts val="0"/>
              </a:spcAft>
              <a:buNone/>
            </a:pPr>
            <a:r>
              <a:rPr lang="en-GB" sz="2000">
                <a:solidFill>
                  <a:srgbClr val="E36C09"/>
                </a:solidFill>
              </a:rPr>
              <a:t>command: dvc params diff</a:t>
            </a:r>
            <a:endParaRPr sz="2000">
              <a:solidFill>
                <a:srgbClr val="E36C09"/>
              </a:solidFill>
            </a:endParaRPr>
          </a:p>
          <a:p>
            <a:pPr indent="0" lvl="0" marL="0" rtl="0" algn="l">
              <a:lnSpc>
                <a:spcPct val="115000"/>
              </a:lnSpc>
              <a:spcBef>
                <a:spcPts val="0"/>
              </a:spcBef>
              <a:spcAft>
                <a:spcPts val="0"/>
              </a:spcAft>
              <a:buNone/>
            </a:pPr>
            <a:r>
              <a:rPr lang="en-GB" sz="2000"/>
              <a:t>Show changes in</a:t>
            </a:r>
            <a:r>
              <a:rPr lang="en-GB" sz="2000">
                <a:uFill>
                  <a:noFill/>
                </a:uFill>
                <a:hlinkClick r:id="rId4"/>
              </a:rPr>
              <a:t> dvc params</a:t>
            </a:r>
            <a:r>
              <a:rPr lang="en-GB" sz="2000"/>
              <a:t> between commits in the DVC repository</a:t>
            </a:r>
            <a:endParaRPr sz="2000"/>
          </a:p>
        </p:txBody>
      </p:sp>
      <p:pic>
        <p:nvPicPr>
          <p:cNvPr id="909" name="Google Shape;909;g15b4e15091c_0_98"/>
          <p:cNvPicPr preferRelativeResize="0"/>
          <p:nvPr/>
        </p:nvPicPr>
        <p:blipFill>
          <a:blip r:embed="rId5">
            <a:alphaModFix/>
          </a:blip>
          <a:stretch>
            <a:fillRect/>
          </a:stretch>
        </p:blipFill>
        <p:spPr>
          <a:xfrm>
            <a:off x="2200775" y="1562825"/>
            <a:ext cx="1651167" cy="1657625"/>
          </a:xfrm>
          <a:prstGeom prst="rect">
            <a:avLst/>
          </a:prstGeom>
          <a:noFill/>
          <a:ln>
            <a:noFill/>
          </a:ln>
        </p:spPr>
      </p:pic>
      <p:sp>
        <p:nvSpPr>
          <p:cNvPr id="910" name="Google Shape;910;g15b4e15091c_0_98"/>
          <p:cNvSpPr txBox="1"/>
          <p:nvPr>
            <p:ph idx="1" type="body"/>
          </p:nvPr>
        </p:nvSpPr>
        <p:spPr>
          <a:xfrm>
            <a:off x="6425550" y="3520125"/>
            <a:ext cx="5525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uFill>
                  <a:noFill/>
                </a:uFill>
                <a:hlinkClick r:id="rId6">
                  <a:extLst>
                    <a:ext uri="{A12FA001-AC4F-418D-AE19-62706E023703}">
                      <ahyp:hlinkClr val="tx"/>
                    </a:ext>
                  </a:extLst>
                </a:hlinkClick>
              </a:rPr>
              <a:t>parameters/name_pipeline</a:t>
            </a:r>
            <a:r>
              <a:rPr lang="en-GB" sz="2000">
                <a:solidFill>
                  <a:srgbClr val="E36C09"/>
                </a:solidFill>
              </a:rPr>
              <a:t>.yaml</a:t>
            </a:r>
            <a:endParaRPr sz="2000">
              <a:solidFill>
                <a:srgbClr val="E36C09"/>
              </a:solidFill>
            </a:endParaRPr>
          </a:p>
          <a:p>
            <a:pPr indent="0" lvl="0" marL="0" rtl="0" algn="l">
              <a:lnSpc>
                <a:spcPct val="115000"/>
              </a:lnSpc>
              <a:spcBef>
                <a:spcPts val="0"/>
              </a:spcBef>
              <a:spcAft>
                <a:spcPts val="0"/>
              </a:spcAft>
              <a:buNone/>
            </a:pPr>
            <a:r>
              <a:rPr lang="en-GB" sz="2000"/>
              <a:t>Where are write parameters, that can be any values used inside your code to influence the results.</a:t>
            </a:r>
            <a:endParaRPr sz="2000"/>
          </a:p>
        </p:txBody>
      </p:sp>
      <p:pic>
        <p:nvPicPr>
          <p:cNvPr id="911" name="Google Shape;911;g15b4e15091c_0_98"/>
          <p:cNvPicPr preferRelativeResize="0"/>
          <p:nvPr/>
        </p:nvPicPr>
        <p:blipFill>
          <a:blip r:embed="rId7">
            <a:alphaModFix/>
          </a:blip>
          <a:stretch>
            <a:fillRect/>
          </a:stretch>
        </p:blipFill>
        <p:spPr>
          <a:xfrm>
            <a:off x="8123925" y="1497825"/>
            <a:ext cx="1841575" cy="2022300"/>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g15b4e15091c_0_11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917" name="Google Shape;917;g15b4e15091c_0_114"/>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Plots</a:t>
            </a:r>
            <a:endParaRPr sz="4400">
              <a:solidFill>
                <a:schemeClr val="dk1"/>
              </a:solidFill>
              <a:latin typeface="Calibri"/>
              <a:ea typeface="Calibri"/>
              <a:cs typeface="Calibri"/>
              <a:sym typeface="Calibri"/>
            </a:endParaRPr>
          </a:p>
        </p:txBody>
      </p:sp>
      <p:sp>
        <p:nvSpPr>
          <p:cNvPr id="918" name="Google Shape;918;g15b4e15091c_0_114"/>
          <p:cNvSpPr txBox="1"/>
          <p:nvPr>
            <p:ph idx="1" type="body"/>
          </p:nvPr>
        </p:nvSpPr>
        <p:spPr>
          <a:xfrm>
            <a:off x="609600" y="3520125"/>
            <a:ext cx="5198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uFill>
                  <a:noFill/>
                </a:uFill>
                <a:hlinkClick r:id="rId3"/>
              </a:rPr>
              <a:t>DVC have a set of commands to create, visualize and compare data se</a:t>
            </a:r>
            <a:r>
              <a:rPr lang="en-GB" sz="2000"/>
              <a:t>ts.</a:t>
            </a:r>
            <a:endParaRPr sz="2000"/>
          </a:p>
        </p:txBody>
      </p:sp>
      <p:pic>
        <p:nvPicPr>
          <p:cNvPr id="919" name="Google Shape;919;g15b4e15091c_0_114"/>
          <p:cNvPicPr preferRelativeResize="0"/>
          <p:nvPr/>
        </p:nvPicPr>
        <p:blipFill>
          <a:blip r:embed="rId4">
            <a:alphaModFix/>
          </a:blip>
          <a:stretch>
            <a:fillRect/>
          </a:stretch>
        </p:blipFill>
        <p:spPr>
          <a:xfrm>
            <a:off x="2200775" y="1562825"/>
            <a:ext cx="1651167" cy="1657625"/>
          </a:xfrm>
          <a:prstGeom prst="rect">
            <a:avLst/>
          </a:prstGeom>
          <a:noFill/>
          <a:ln>
            <a:noFill/>
          </a:ln>
        </p:spPr>
      </p:pic>
      <p:sp>
        <p:nvSpPr>
          <p:cNvPr id="920" name="Google Shape;920;g15b4e15091c_0_114"/>
          <p:cNvSpPr txBox="1"/>
          <p:nvPr>
            <p:ph idx="1" type="body"/>
          </p:nvPr>
        </p:nvSpPr>
        <p:spPr>
          <a:xfrm>
            <a:off x="6425550" y="3520125"/>
            <a:ext cx="5525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uFill>
                  <a:noFill/>
                </a:uFill>
                <a:hlinkClick r:id="rId5">
                  <a:extLst>
                    <a:ext uri="{A12FA001-AC4F-418D-AE19-62706E023703}">
                      <ahyp:hlinkClr val="tx"/>
                    </a:ext>
                  </a:extLst>
                </a:hlinkClick>
              </a:rPr>
              <a:t>command kedro viz</a:t>
            </a:r>
            <a:endParaRPr sz="2000">
              <a:solidFill>
                <a:srgbClr val="E36C09"/>
              </a:solidFill>
            </a:endParaRPr>
          </a:p>
          <a:p>
            <a:pPr indent="0" lvl="0" marL="0" rtl="0" algn="l">
              <a:lnSpc>
                <a:spcPct val="115000"/>
              </a:lnSpc>
              <a:spcBef>
                <a:spcPts val="0"/>
              </a:spcBef>
              <a:spcAft>
                <a:spcPts val="0"/>
              </a:spcAft>
              <a:buNone/>
            </a:pPr>
            <a:r>
              <a:rPr lang="en-GB" sz="2000">
                <a:uFill>
                  <a:noFill/>
                </a:uFill>
                <a:hlinkClick r:id="rId6"/>
              </a:rPr>
              <a:t>Kedro-Viz show the plot of data in output of PlotlyDataSet and Matplotlib</a:t>
            </a:r>
            <a:r>
              <a:rPr lang="en-GB" sz="2000"/>
              <a:t> nodes.</a:t>
            </a:r>
            <a:endParaRPr sz="2000"/>
          </a:p>
        </p:txBody>
      </p:sp>
      <p:pic>
        <p:nvPicPr>
          <p:cNvPr id="921" name="Google Shape;921;g15b4e15091c_0_114"/>
          <p:cNvPicPr preferRelativeResize="0"/>
          <p:nvPr/>
        </p:nvPicPr>
        <p:blipFill>
          <a:blip r:embed="rId7">
            <a:alphaModFix/>
          </a:blip>
          <a:stretch>
            <a:fillRect/>
          </a:stretch>
        </p:blipFill>
        <p:spPr>
          <a:xfrm>
            <a:off x="8123925" y="1497825"/>
            <a:ext cx="1841575" cy="2022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15106479295_0_1314"/>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Orchestration Tools</a:t>
            </a:r>
            <a:endParaRPr/>
          </a:p>
        </p:txBody>
      </p:sp>
      <p:sp>
        <p:nvSpPr>
          <p:cNvPr id="147" name="Google Shape;147;g15106479295_0_1314"/>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148" name="Google Shape;148;g15106479295_0_131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g15b4e15091c_0_12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927" name="Google Shape;927;g15b4e15091c_0_12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Other</a:t>
            </a:r>
            <a:endParaRPr sz="4400">
              <a:solidFill>
                <a:schemeClr val="dk1"/>
              </a:solidFill>
              <a:latin typeface="Calibri"/>
              <a:ea typeface="Calibri"/>
              <a:cs typeface="Calibri"/>
              <a:sym typeface="Calibri"/>
            </a:endParaRPr>
          </a:p>
        </p:txBody>
      </p:sp>
      <p:sp>
        <p:nvSpPr>
          <p:cNvPr id="928" name="Google Shape;928;g15b4e15091c_0_127"/>
          <p:cNvSpPr txBox="1"/>
          <p:nvPr>
            <p:ph idx="1" type="body"/>
          </p:nvPr>
        </p:nvSpPr>
        <p:spPr>
          <a:xfrm>
            <a:off x="609600" y="3520125"/>
            <a:ext cx="56751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rPr>
              <a:t>DVC on VS Code</a:t>
            </a:r>
            <a:endParaRPr sz="2000">
              <a:solidFill>
                <a:srgbClr val="E36C09"/>
              </a:solidFill>
            </a:endParaRPr>
          </a:p>
          <a:p>
            <a:pPr indent="0" lvl="0" marL="0" rtl="0" algn="l">
              <a:lnSpc>
                <a:spcPct val="115000"/>
              </a:lnSpc>
              <a:spcBef>
                <a:spcPts val="0"/>
              </a:spcBef>
              <a:spcAft>
                <a:spcPts val="0"/>
              </a:spcAft>
              <a:buNone/>
            </a:pPr>
            <a:r>
              <a:rPr lang="en-GB" sz="2000">
                <a:uFill>
                  <a:noFill/>
                </a:uFill>
                <a:hlinkClick r:id="rId3"/>
              </a:rPr>
              <a:t>There are a DVC extension, which brings a full machine learning experimentation platform to Visual Studio Code.</a:t>
            </a:r>
            <a:r>
              <a:rPr lang="en-GB" sz="2000"/>
              <a:t> With this extension in VisualCode can have Interactive plots, Live tracking and Experime</a:t>
            </a:r>
            <a:endParaRPr sz="2000"/>
          </a:p>
          <a:p>
            <a:pPr indent="0" lvl="0" marL="0" rtl="0" algn="l">
              <a:lnSpc>
                <a:spcPct val="115000"/>
              </a:lnSpc>
              <a:spcBef>
                <a:spcPts val="0"/>
              </a:spcBef>
              <a:spcAft>
                <a:spcPts val="0"/>
              </a:spcAft>
              <a:buNone/>
            </a:pPr>
            <a:r>
              <a:rPr lang="en-GB" sz="2000">
                <a:uFill>
                  <a:noFill/>
                </a:uFill>
                <a:hlinkClick r:id="rId4"/>
              </a:rPr>
              <a:t>More: https://iterative.ai/blog/DVC-VS-Code-extension</a:t>
            </a:r>
            <a:r>
              <a:rPr lang="en-GB" sz="2000"/>
              <a:t>nt bookkeeping</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t/>
            </a:r>
            <a:endParaRPr sz="2000"/>
          </a:p>
        </p:txBody>
      </p:sp>
      <p:pic>
        <p:nvPicPr>
          <p:cNvPr id="929" name="Google Shape;929;g15b4e15091c_0_127"/>
          <p:cNvPicPr preferRelativeResize="0"/>
          <p:nvPr/>
        </p:nvPicPr>
        <p:blipFill>
          <a:blip r:embed="rId5">
            <a:alphaModFix/>
          </a:blip>
          <a:stretch>
            <a:fillRect/>
          </a:stretch>
        </p:blipFill>
        <p:spPr>
          <a:xfrm>
            <a:off x="2200775" y="1562825"/>
            <a:ext cx="1651167" cy="1657625"/>
          </a:xfrm>
          <a:prstGeom prst="rect">
            <a:avLst/>
          </a:prstGeom>
          <a:noFill/>
          <a:ln>
            <a:noFill/>
          </a:ln>
        </p:spPr>
      </p:pic>
      <p:pic>
        <p:nvPicPr>
          <p:cNvPr id="930" name="Google Shape;930;g15b4e15091c_0_127"/>
          <p:cNvPicPr preferRelativeResize="0"/>
          <p:nvPr/>
        </p:nvPicPr>
        <p:blipFill>
          <a:blip r:embed="rId6">
            <a:alphaModFix/>
          </a:blip>
          <a:stretch>
            <a:fillRect/>
          </a:stretch>
        </p:blipFill>
        <p:spPr>
          <a:xfrm>
            <a:off x="8123925" y="1497825"/>
            <a:ext cx="1841575" cy="2022300"/>
          </a:xfrm>
          <a:prstGeom prst="rect">
            <a:avLst/>
          </a:prstGeom>
          <a:noFill/>
          <a:ln>
            <a:noFill/>
          </a:ln>
        </p:spPr>
      </p:pic>
      <p:sp>
        <p:nvSpPr>
          <p:cNvPr id="931" name="Google Shape;931;g15b4e15091c_0_127"/>
          <p:cNvSpPr txBox="1"/>
          <p:nvPr>
            <p:ph idx="1" type="body"/>
          </p:nvPr>
        </p:nvSpPr>
        <p:spPr>
          <a:xfrm>
            <a:off x="6425550" y="3520125"/>
            <a:ext cx="55254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solidFill>
                  <a:srgbClr val="E36C09"/>
                </a:solidFill>
                <a:uFill>
                  <a:noFill/>
                </a:uFill>
                <a:hlinkClick r:id="rId7">
                  <a:extLst>
                    <a:ext uri="{A12FA001-AC4F-418D-AE19-62706E023703}">
                      <ahyp:hlinkClr val="tx"/>
                    </a:ext>
                  </a:extLst>
                </a:hlinkClick>
              </a:rPr>
              <a:t>Kedro-Viz</a:t>
            </a:r>
            <a:endParaRPr sz="2000">
              <a:solidFill>
                <a:srgbClr val="E36C09"/>
              </a:solidFill>
            </a:endParaRPr>
          </a:p>
          <a:p>
            <a:pPr indent="0" lvl="0" marL="0" rtl="0" algn="l">
              <a:lnSpc>
                <a:spcPct val="115000"/>
              </a:lnSpc>
              <a:spcBef>
                <a:spcPts val="0"/>
              </a:spcBef>
              <a:spcAft>
                <a:spcPts val="0"/>
              </a:spcAft>
              <a:buNone/>
            </a:pPr>
            <a:r>
              <a:rPr lang="en-GB" sz="2000"/>
              <a:t>The same feature of</a:t>
            </a:r>
            <a:r>
              <a:rPr lang="en-GB" sz="2000">
                <a:uFill>
                  <a:noFill/>
                </a:uFill>
                <a:hlinkClick r:id="rId8"/>
              </a:rPr>
              <a:t> DVC extension for Visual Studio Code are also in the browser opened by command "kedro viz"</a:t>
            </a:r>
            <a:r>
              <a:rPr lang="en-GB" sz="2000"/>
              <a:t>.</a:t>
            </a:r>
            <a:endParaRPr sz="2000"/>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g15b4e15091c_0_14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937" name="Google Shape;937;g15b4e15091c_0_142"/>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Conclusion</a:t>
            </a:r>
            <a:endParaRPr sz="4400">
              <a:solidFill>
                <a:schemeClr val="dk1"/>
              </a:solidFill>
              <a:latin typeface="Calibri"/>
              <a:ea typeface="Calibri"/>
              <a:cs typeface="Calibri"/>
              <a:sym typeface="Calibri"/>
            </a:endParaRPr>
          </a:p>
        </p:txBody>
      </p:sp>
      <p:sp>
        <p:nvSpPr>
          <p:cNvPr id="938" name="Google Shape;938;g15b4e15091c_0_142"/>
          <p:cNvSpPr txBox="1"/>
          <p:nvPr>
            <p:ph idx="1" type="body"/>
          </p:nvPr>
        </p:nvSpPr>
        <p:spPr>
          <a:xfrm>
            <a:off x="609600" y="3520125"/>
            <a:ext cx="10972800" cy="2503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DVC and Kedro are two tools very similar. B</a:t>
            </a:r>
            <a:r>
              <a:rPr lang="en-GB" sz="2000"/>
              <a:t>ookkeeping.</a:t>
            </a:r>
            <a:endParaRPr sz="2000"/>
          </a:p>
          <a:p>
            <a:pPr indent="0" lvl="0" marL="0" rtl="0" algn="l">
              <a:lnSpc>
                <a:spcPct val="115000"/>
              </a:lnSpc>
              <a:spcBef>
                <a:spcPts val="0"/>
              </a:spcBef>
              <a:spcAft>
                <a:spcPts val="0"/>
              </a:spcAft>
              <a:buNone/>
            </a:pPr>
            <a:r>
              <a:rPr lang="en-GB" sz="2000"/>
              <a:t>But:</a:t>
            </a:r>
            <a:endParaRPr sz="2000"/>
          </a:p>
          <a:p>
            <a:pPr indent="0" lvl="0" marL="0" rtl="0" algn="l">
              <a:lnSpc>
                <a:spcPct val="115000"/>
              </a:lnSpc>
              <a:spcBef>
                <a:spcPts val="0"/>
              </a:spcBef>
              <a:spcAft>
                <a:spcPts val="0"/>
              </a:spcAft>
              <a:buNone/>
            </a:pPr>
            <a:r>
              <a:rPr lang="en-GB" sz="2000">
                <a:solidFill>
                  <a:srgbClr val="E36C09"/>
                </a:solidFill>
              </a:rPr>
              <a:t>DVC </a:t>
            </a:r>
            <a:r>
              <a:rPr lang="en-GB" sz="2000"/>
              <a:t>work very well with GitHub actions, because more of features are based on command-lines. This allows easy comparisons between branches of a GitHub project.</a:t>
            </a:r>
            <a:endParaRPr sz="2000"/>
          </a:p>
          <a:p>
            <a:pPr indent="0" lvl="0" marL="0" rtl="0" algn="l">
              <a:lnSpc>
                <a:spcPct val="115000"/>
              </a:lnSpc>
              <a:spcBef>
                <a:spcPts val="0"/>
              </a:spcBef>
              <a:spcAft>
                <a:spcPts val="0"/>
              </a:spcAft>
              <a:buNone/>
            </a:pPr>
            <a:r>
              <a:rPr lang="en-GB" sz="2000">
                <a:solidFill>
                  <a:srgbClr val="E36C09"/>
                </a:solidFill>
              </a:rPr>
              <a:t>Kedro-Viz </a:t>
            </a:r>
            <a:r>
              <a:rPr lang="en-GB" sz="2000"/>
              <a:t>open a browser page with all pipeline, that include node and input/output data. For all these is write the corrispective path and command-line for show or run. Kedro-Viz show in a easy way also plot, metrics and show experiments history.</a:t>
            </a:r>
            <a:endParaRPr sz="2000"/>
          </a:p>
          <a:p>
            <a:pPr indent="0" lvl="0" marL="0" rtl="0" algn="l">
              <a:lnSpc>
                <a:spcPct val="115000"/>
              </a:lnSpc>
              <a:spcBef>
                <a:spcPts val="0"/>
              </a:spcBef>
              <a:spcAft>
                <a:spcPts val="0"/>
              </a:spcAft>
              <a:buNone/>
            </a:pPr>
            <a:r>
              <a:t/>
            </a:r>
            <a:endParaRPr sz="2000"/>
          </a:p>
        </p:txBody>
      </p:sp>
      <p:pic>
        <p:nvPicPr>
          <p:cNvPr id="939" name="Google Shape;939;g15b4e15091c_0_142"/>
          <p:cNvPicPr preferRelativeResize="0"/>
          <p:nvPr/>
        </p:nvPicPr>
        <p:blipFill>
          <a:blip r:embed="rId3">
            <a:alphaModFix/>
          </a:blip>
          <a:stretch>
            <a:fillRect/>
          </a:stretch>
        </p:blipFill>
        <p:spPr>
          <a:xfrm>
            <a:off x="3966725" y="1595325"/>
            <a:ext cx="1651167" cy="1657625"/>
          </a:xfrm>
          <a:prstGeom prst="rect">
            <a:avLst/>
          </a:prstGeom>
          <a:noFill/>
          <a:ln>
            <a:noFill/>
          </a:ln>
        </p:spPr>
      </p:pic>
      <p:pic>
        <p:nvPicPr>
          <p:cNvPr id="940" name="Google Shape;940;g15b4e15091c_0_142"/>
          <p:cNvPicPr preferRelativeResize="0"/>
          <p:nvPr/>
        </p:nvPicPr>
        <p:blipFill>
          <a:blip r:embed="rId4">
            <a:alphaModFix/>
          </a:blip>
          <a:stretch>
            <a:fillRect/>
          </a:stretch>
        </p:blipFill>
        <p:spPr>
          <a:xfrm>
            <a:off x="5783750" y="1465325"/>
            <a:ext cx="1871175" cy="2054800"/>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g15b4e15091c_0_0"/>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References</a:t>
            </a:r>
            <a:endParaRPr/>
          </a:p>
        </p:txBody>
      </p:sp>
      <p:sp>
        <p:nvSpPr>
          <p:cNvPr id="946" name="Google Shape;946;g15b4e15091c_0_0"/>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947" name="Google Shape;947;g15b4e15091c_0_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 name="Shape 951"/>
        <p:cNvGrpSpPr/>
        <p:nvPr/>
      </p:nvGrpSpPr>
      <p:grpSpPr>
        <a:xfrm>
          <a:off x="0" y="0"/>
          <a:ext cx="0" cy="0"/>
          <a:chOff x="0" y="0"/>
          <a:chExt cx="0" cy="0"/>
        </a:xfrm>
      </p:grpSpPr>
      <p:sp>
        <p:nvSpPr>
          <p:cNvPr id="952" name="Google Shape;952;p14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MLOPS</a:t>
            </a:r>
            <a:endParaRPr/>
          </a:p>
        </p:txBody>
      </p:sp>
      <p:sp>
        <p:nvSpPr>
          <p:cNvPr id="953" name="Google Shape;953;p148"/>
          <p:cNvSpPr txBox="1"/>
          <p:nvPr>
            <p:ph idx="1" type="body"/>
          </p:nvPr>
        </p:nvSpPr>
        <p:spPr>
          <a:xfrm>
            <a:off x="609600" y="1600201"/>
            <a:ext cx="10972800" cy="4526100"/>
          </a:xfrm>
          <a:prstGeom prst="rect">
            <a:avLst/>
          </a:prstGeom>
          <a:noFill/>
          <a:ln>
            <a:noFill/>
          </a:ln>
        </p:spPr>
        <p:txBody>
          <a:bodyPr anchorCtr="0" anchor="t" bIns="45700" lIns="91425" spcFirstLastPara="1" rIns="91425" wrap="square" tIns="45700">
            <a:normAutofit fontScale="85000" lnSpcReduction="20000"/>
          </a:bodyPr>
          <a:lstStyle/>
          <a:p>
            <a:pPr indent="-298450" lvl="0" marL="342900" rtl="0" algn="l">
              <a:spcBef>
                <a:spcPts val="0"/>
              </a:spcBef>
              <a:spcAft>
                <a:spcPts val="0"/>
              </a:spcAft>
              <a:buClr>
                <a:schemeClr val="dk1"/>
              </a:buClr>
              <a:buSzPct val="100000"/>
              <a:buChar char="•"/>
            </a:pPr>
            <a:r>
              <a:rPr lang="en-GB" sz="2000" u="sng">
                <a:solidFill>
                  <a:schemeClr val="hlink"/>
                </a:solidFill>
                <a:hlinkClick r:id="rId3"/>
              </a:rPr>
              <a:t>https://www.techopedia.com/definition/34071/machine-learning-engineer-mle</a:t>
            </a:r>
            <a:endParaRPr sz="2000"/>
          </a:p>
          <a:p>
            <a:pPr indent="-298450" lvl="0" marL="342900" rtl="0" algn="l">
              <a:spcBef>
                <a:spcPts val="0"/>
              </a:spcBef>
              <a:spcAft>
                <a:spcPts val="0"/>
              </a:spcAft>
              <a:buSzPct val="100000"/>
              <a:buChar char="•"/>
            </a:pPr>
            <a:r>
              <a:rPr lang="en-GB" sz="2000" u="sng">
                <a:solidFill>
                  <a:schemeClr val="hlink"/>
                </a:solidFill>
                <a:hlinkClick r:id="rId4"/>
              </a:rPr>
              <a:t>https://neptune.ai/blog/mlops</a:t>
            </a:r>
            <a:endParaRPr sz="2000"/>
          </a:p>
          <a:p>
            <a:pPr indent="-298450" lvl="0" marL="342900" rtl="0" algn="l">
              <a:spcBef>
                <a:spcPts val="0"/>
              </a:spcBef>
              <a:spcAft>
                <a:spcPts val="0"/>
              </a:spcAft>
              <a:buSzPct val="100000"/>
              <a:buChar char="•"/>
            </a:pPr>
            <a:r>
              <a:rPr lang="en-GB" sz="2000" u="sng">
                <a:solidFill>
                  <a:schemeClr val="hlink"/>
                </a:solidFill>
                <a:hlinkClick r:id="rId5"/>
              </a:rPr>
              <a:t>https://click.cloudcheckr.com/rs/222-ENM-584/images/CloudCheckr-White-Paper-The-Cloud-Infrastructure-Report-2020.pdf</a:t>
            </a:r>
            <a:endParaRPr sz="2000"/>
          </a:p>
          <a:p>
            <a:pPr indent="-298450" lvl="0" marL="342900" rtl="0" algn="l">
              <a:spcBef>
                <a:spcPts val="0"/>
              </a:spcBef>
              <a:spcAft>
                <a:spcPts val="0"/>
              </a:spcAft>
              <a:buSzPct val="100000"/>
              <a:buFont typeface="Calibri"/>
              <a:buChar char="•"/>
            </a:pPr>
            <a:r>
              <a:rPr lang="en-GB" sz="2000" u="sng">
                <a:solidFill>
                  <a:schemeClr val="hlink"/>
                </a:solidFill>
                <a:hlinkClick r:id="rId6"/>
              </a:rPr>
              <a:t>https://ml-ops.org</a:t>
            </a:r>
            <a:endParaRPr sz="2000"/>
          </a:p>
          <a:p>
            <a:pPr indent="0" lvl="0" marL="342900" rtl="0" algn="l">
              <a:spcBef>
                <a:spcPts val="0"/>
              </a:spcBef>
              <a:spcAft>
                <a:spcPts val="0"/>
              </a:spcAft>
              <a:buNone/>
            </a:pPr>
            <a:r>
              <a:t/>
            </a:r>
            <a:endParaRPr sz="2000"/>
          </a:p>
          <a:p>
            <a:pPr indent="-298450" lvl="0" marL="342900" rtl="0" algn="l">
              <a:spcBef>
                <a:spcPts val="0"/>
              </a:spcBef>
              <a:spcAft>
                <a:spcPts val="0"/>
              </a:spcAft>
              <a:buSzPct val="100000"/>
              <a:buChar char="•"/>
            </a:pPr>
            <a:r>
              <a:rPr lang="en-GB" sz="2000" u="sng">
                <a:solidFill>
                  <a:schemeClr val="hlink"/>
                </a:solidFill>
                <a:hlinkClick r:id="rId7"/>
              </a:rPr>
              <a:t>https://services.google.com/fh/files/misc/ai_adoption_framework_whitepaper.pdf</a:t>
            </a:r>
            <a:endParaRPr sz="2000"/>
          </a:p>
          <a:p>
            <a:pPr indent="-298450" lvl="0" marL="342900" rtl="0" algn="l">
              <a:spcBef>
                <a:spcPts val="0"/>
              </a:spcBef>
              <a:spcAft>
                <a:spcPts val="0"/>
              </a:spcAft>
              <a:buSzPct val="100000"/>
              <a:buFont typeface="Calibri"/>
              <a:buChar char="•"/>
            </a:pPr>
            <a:r>
              <a:rPr lang="en-GB" sz="2000" u="sng">
                <a:solidFill>
                  <a:schemeClr val="hlink"/>
                </a:solidFill>
                <a:hlinkClick r:id="rId8"/>
              </a:rPr>
              <a:t>https://www.datamesh-architecture.com/</a:t>
            </a:r>
            <a:endParaRPr sz="2000"/>
          </a:p>
          <a:p>
            <a:pPr indent="-298450" lvl="0" marL="342900" rtl="0" algn="l">
              <a:spcBef>
                <a:spcPts val="0"/>
              </a:spcBef>
              <a:spcAft>
                <a:spcPts val="0"/>
              </a:spcAft>
              <a:buSzPct val="100000"/>
              <a:buFont typeface="Calibri"/>
              <a:buChar char="•"/>
            </a:pPr>
            <a:r>
              <a:rPr lang="en-GB" sz="2000" u="sng">
                <a:solidFill>
                  <a:schemeClr val="hlink"/>
                </a:solidFill>
                <a:hlinkClick r:id="rId9"/>
              </a:rPr>
              <a:t>https://cloudpricingcalculator.appspot.com/</a:t>
            </a:r>
            <a:endParaRPr sz="2000"/>
          </a:p>
          <a:p>
            <a:pPr indent="-298450" lvl="0" marL="342900" rtl="0" algn="l">
              <a:spcBef>
                <a:spcPts val="0"/>
              </a:spcBef>
              <a:spcAft>
                <a:spcPts val="0"/>
              </a:spcAft>
              <a:buSzPct val="100000"/>
              <a:buFont typeface="Calibri"/>
              <a:buChar char="•"/>
            </a:pPr>
            <a:r>
              <a:rPr lang="en-GB" sz="2000" u="sng">
                <a:solidFill>
                  <a:schemeClr val="hlink"/>
                </a:solidFill>
                <a:hlinkClick r:id="rId10"/>
              </a:rPr>
              <a:t>https://adr.github.io/</a:t>
            </a:r>
            <a:endParaRPr sz="2000"/>
          </a:p>
          <a:p>
            <a:pPr indent="-298450" lvl="0" marL="342900" rtl="0" algn="l">
              <a:spcBef>
                <a:spcPts val="0"/>
              </a:spcBef>
              <a:spcAft>
                <a:spcPts val="0"/>
              </a:spcAft>
              <a:buSzPct val="100000"/>
              <a:buFont typeface="Calibri"/>
              <a:buChar char="•"/>
            </a:pPr>
            <a:r>
              <a:rPr lang="en-GB" sz="2000" u="sng">
                <a:solidFill>
                  <a:schemeClr val="hlink"/>
                </a:solidFill>
                <a:hlinkClick r:id="rId11"/>
              </a:rPr>
              <a:t>https://www.ibm.com/uk-en/analytics/business-intelligence</a:t>
            </a:r>
            <a:endParaRPr sz="2000"/>
          </a:p>
          <a:p>
            <a:pPr indent="-298450" lvl="0" marL="342900" rtl="0" algn="l">
              <a:spcBef>
                <a:spcPts val="0"/>
              </a:spcBef>
              <a:spcAft>
                <a:spcPts val="0"/>
              </a:spcAft>
              <a:buSzPct val="100000"/>
              <a:buChar char="•"/>
            </a:pPr>
            <a:r>
              <a:rPr lang="en-GB" sz="2000" u="sng">
                <a:solidFill>
                  <a:schemeClr val="hlink"/>
                </a:solidFill>
                <a:hlinkClick r:id="rId12"/>
              </a:rPr>
              <a:t>h</a:t>
            </a:r>
            <a:r>
              <a:rPr lang="en-GB" sz="2150" u="sng">
                <a:solidFill>
                  <a:schemeClr val="hlink"/>
                </a:solidFill>
                <a:hlinkClick r:id="rId13"/>
              </a:rPr>
              <a:t>ttps://cloud.google.com/dataplex/docs/introduction</a:t>
            </a:r>
            <a:endParaRPr sz="2150"/>
          </a:p>
          <a:p>
            <a:pPr indent="-306546" lvl="0" marL="342900" rtl="0" algn="l">
              <a:spcBef>
                <a:spcPts val="0"/>
              </a:spcBef>
              <a:spcAft>
                <a:spcPts val="0"/>
              </a:spcAft>
              <a:buSzPct val="100000"/>
              <a:buChar char="•"/>
            </a:pPr>
            <a:r>
              <a:t/>
            </a:r>
            <a:endParaRPr sz="2150"/>
          </a:p>
          <a:p>
            <a:pPr indent="0" lvl="0" marL="342900" rtl="0" algn="l">
              <a:spcBef>
                <a:spcPts val="0"/>
              </a:spcBef>
              <a:spcAft>
                <a:spcPts val="0"/>
              </a:spcAft>
              <a:buNone/>
            </a:pPr>
            <a:r>
              <a:t/>
            </a:r>
            <a:endParaRPr sz="2150"/>
          </a:p>
          <a:p>
            <a:pPr indent="0" lvl="0" marL="0" rtl="0" algn="l">
              <a:spcBef>
                <a:spcPts val="0"/>
              </a:spcBef>
              <a:spcAft>
                <a:spcPts val="0"/>
              </a:spcAft>
              <a:buNone/>
            </a:pPr>
            <a:r>
              <a:rPr lang="en-GB" sz="2000"/>
              <a:t>Book</a:t>
            </a:r>
            <a:endParaRPr sz="2000"/>
          </a:p>
          <a:p>
            <a:pPr indent="-298450" lvl="0" marL="342900" rtl="0" algn="l">
              <a:spcBef>
                <a:spcPts val="0"/>
              </a:spcBef>
              <a:spcAft>
                <a:spcPts val="0"/>
              </a:spcAft>
              <a:buSzPct val="100000"/>
              <a:buFont typeface="Calibri"/>
              <a:buChar char="•"/>
            </a:pPr>
            <a:r>
              <a:rPr lang="en-GB" sz="2000"/>
              <a:t>Introducing MLOps How to Scale Machine Learning in the Enterprise (Mark Treveil, Nicolas Omont, Clément Stenac etc.)</a:t>
            </a:r>
            <a:endParaRPr sz="2000"/>
          </a:p>
          <a:p>
            <a:pPr indent="-298450" lvl="0" marL="342900" rtl="0" algn="l">
              <a:spcBef>
                <a:spcPts val="0"/>
              </a:spcBef>
              <a:spcAft>
                <a:spcPts val="0"/>
              </a:spcAft>
              <a:buSzPct val="100000"/>
              <a:buChar char="•"/>
            </a:pPr>
            <a:r>
              <a:rPr lang="en-GB" sz="2000"/>
              <a:t>Kubernetes for MLOps - Scaling Enterprise Machine Learning, Deep Learning, and AI (Sam Charrington)</a:t>
            </a:r>
            <a:endParaRPr sz="2000"/>
          </a:p>
          <a:p>
            <a:pPr indent="0" lvl="0" marL="342900" rtl="0" algn="l">
              <a:spcBef>
                <a:spcPts val="0"/>
              </a:spcBef>
              <a:spcAft>
                <a:spcPts val="0"/>
              </a:spcAft>
              <a:buNone/>
            </a:pPr>
            <a:r>
              <a:t/>
            </a:r>
            <a:endParaRPr sz="2000"/>
          </a:p>
          <a:p>
            <a:pPr indent="0" lvl="0" marL="0" rtl="0" algn="l">
              <a:spcBef>
                <a:spcPts val="0"/>
              </a:spcBef>
              <a:spcAft>
                <a:spcPts val="0"/>
              </a:spcAft>
              <a:buNone/>
            </a:pPr>
            <a:r>
              <a:rPr lang="en-GB" sz="2000"/>
              <a:t>Youtube</a:t>
            </a:r>
            <a:endParaRPr sz="2000"/>
          </a:p>
          <a:p>
            <a:pPr indent="-298450" lvl="0" marL="342900" rtl="0" algn="l">
              <a:spcBef>
                <a:spcPts val="0"/>
              </a:spcBef>
              <a:spcAft>
                <a:spcPts val="0"/>
              </a:spcAft>
              <a:buSzPct val="100000"/>
              <a:buChar char="•"/>
            </a:pPr>
            <a:r>
              <a:rPr lang="en-GB" sz="2000"/>
              <a:t>https://www.youtube.com/watch?v=fYGu1ideQkw</a:t>
            </a:r>
            <a:endParaRPr sz="2000"/>
          </a:p>
        </p:txBody>
      </p:sp>
      <p:sp>
        <p:nvSpPr>
          <p:cNvPr id="954" name="Google Shape;954;p14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g15b4e15091c_0_16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DVC, Kedro</a:t>
            </a:r>
            <a:endParaRPr/>
          </a:p>
        </p:txBody>
      </p:sp>
      <p:sp>
        <p:nvSpPr>
          <p:cNvPr id="960" name="Google Shape;960;g15b4e15091c_0_163"/>
          <p:cNvSpPr txBox="1"/>
          <p:nvPr>
            <p:ph idx="1" type="body"/>
          </p:nvPr>
        </p:nvSpPr>
        <p:spPr>
          <a:xfrm>
            <a:off x="609600" y="1600201"/>
            <a:ext cx="10972800" cy="4526100"/>
          </a:xfrm>
          <a:prstGeom prst="rect">
            <a:avLst/>
          </a:prstGeom>
          <a:noFill/>
          <a:ln>
            <a:noFill/>
          </a:ln>
        </p:spPr>
        <p:txBody>
          <a:bodyPr anchorCtr="0" anchor="t" bIns="45700" lIns="91425" spcFirstLastPara="1" rIns="91425" wrap="square" tIns="45700">
            <a:normAutofit/>
          </a:bodyPr>
          <a:lstStyle/>
          <a:p>
            <a:pPr indent="-260350" lvl="0" marL="342900" rtl="0" algn="l">
              <a:spcBef>
                <a:spcPts val="0"/>
              </a:spcBef>
              <a:spcAft>
                <a:spcPts val="0"/>
              </a:spcAft>
              <a:buSzPts val="1100"/>
              <a:buChar char="•"/>
            </a:pPr>
            <a:r>
              <a:rPr lang="en-GB" sz="1950" u="sng">
                <a:solidFill>
                  <a:schemeClr val="hlink"/>
                </a:solidFill>
                <a:latin typeface="Arial"/>
                <a:ea typeface="Arial"/>
                <a:cs typeface="Arial"/>
                <a:sym typeface="Arial"/>
                <a:hlinkClick r:id="rId3"/>
              </a:rPr>
              <a:t>https://kedro.readthedocs.io/en/stable/index.html</a:t>
            </a:r>
            <a:endParaRPr sz="1950">
              <a:latin typeface="Arial"/>
              <a:ea typeface="Arial"/>
              <a:cs typeface="Arial"/>
              <a:sym typeface="Arial"/>
            </a:endParaRPr>
          </a:p>
          <a:p>
            <a:pPr indent="-260350" lvl="0" marL="342900" rtl="0" algn="l">
              <a:spcBef>
                <a:spcPts val="0"/>
              </a:spcBef>
              <a:spcAft>
                <a:spcPts val="0"/>
              </a:spcAft>
              <a:buSzPts val="1100"/>
              <a:buChar char="•"/>
            </a:pPr>
            <a:r>
              <a:rPr lang="en-GB" sz="1950" u="sng">
                <a:solidFill>
                  <a:schemeClr val="hlink"/>
                </a:solidFill>
                <a:latin typeface="Arial"/>
                <a:ea typeface="Arial"/>
                <a:cs typeface="Arial"/>
                <a:sym typeface="Arial"/>
                <a:hlinkClick r:id="rId4"/>
              </a:rPr>
              <a:t>https://dvc.org/doc/star</a:t>
            </a:r>
            <a:r>
              <a:rPr lang="en-GB" sz="1950" u="sng">
                <a:solidFill>
                  <a:schemeClr val="hlink"/>
                </a:solidFill>
                <a:latin typeface="Arial"/>
                <a:ea typeface="Arial"/>
                <a:cs typeface="Arial"/>
                <a:sym typeface="Arial"/>
                <a:hlinkClick r:id="rId5"/>
              </a:rPr>
              <a:t>t</a:t>
            </a:r>
            <a:endParaRPr sz="2000"/>
          </a:p>
        </p:txBody>
      </p:sp>
      <p:sp>
        <p:nvSpPr>
          <p:cNvPr id="961" name="Google Shape;961;g15b4e15091c_0_16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15106479295_0_7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Reproducibility </a:t>
            </a:r>
            <a:endParaRPr/>
          </a:p>
        </p:txBody>
      </p:sp>
      <p:sp>
        <p:nvSpPr>
          <p:cNvPr id="154" name="Google Shape;154;g15106479295_0_77"/>
          <p:cNvSpPr txBox="1"/>
          <p:nvPr>
            <p:ph idx="1" type="body"/>
          </p:nvPr>
        </p:nvSpPr>
        <p:spPr>
          <a:xfrm>
            <a:off x="609600" y="1600200"/>
            <a:ext cx="51768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I</a:t>
            </a:r>
            <a:r>
              <a:rPr lang="en-GB" sz="2000"/>
              <a:t>n general, reproducibility in MLOps also involves the </a:t>
            </a:r>
            <a:r>
              <a:rPr lang="en-GB" sz="2000">
                <a:solidFill>
                  <a:srgbClr val="E36C09"/>
                </a:solidFill>
              </a:rPr>
              <a:t>ability to easily rerun the exact same experiment</a:t>
            </a:r>
            <a:r>
              <a:rPr lang="en-GB" sz="2000"/>
              <a:t>. Data scientists may to have the ability to go back to different “branches” of the experiments—for example, restoring a previous state of a project.</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It implies that the model comes with detailed documentation, the data used for training and testing, and with an artifact that bundles the implementation of the model plus the full specification of the environment it was run in.</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t/>
            </a:r>
            <a:endParaRPr/>
          </a:p>
        </p:txBody>
      </p:sp>
      <p:sp>
        <p:nvSpPr>
          <p:cNvPr id="155" name="Google Shape;155;g15106479295_0_7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156" name="Google Shape;156;g15106479295_0_77"/>
          <p:cNvSpPr txBox="1"/>
          <p:nvPr/>
        </p:nvSpPr>
        <p:spPr>
          <a:xfrm>
            <a:off x="5786400" y="1536825"/>
            <a:ext cx="61971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dk1"/>
                </a:solidFill>
                <a:latin typeface="Calibri"/>
                <a:ea typeface="Calibri"/>
                <a:cs typeface="Calibri"/>
                <a:sym typeface="Calibri"/>
              </a:rPr>
              <a:t>ML reproducibility must provide relevant metadata and information to reproduce models. </a:t>
            </a:r>
            <a:r>
              <a:rPr lang="en-GB" sz="2000">
                <a:solidFill>
                  <a:srgbClr val="E36C09"/>
                </a:solidFill>
                <a:latin typeface="Calibri"/>
                <a:ea typeface="Calibri"/>
                <a:cs typeface="Calibri"/>
                <a:sym typeface="Calibri"/>
              </a:rPr>
              <a:t>Model metadata management</a:t>
            </a:r>
            <a:r>
              <a:rPr lang="en-GB" sz="2000">
                <a:solidFill>
                  <a:schemeClr val="dk1"/>
                </a:solidFill>
                <a:latin typeface="Calibri"/>
                <a:ea typeface="Calibri"/>
                <a:cs typeface="Calibri"/>
                <a:sym typeface="Calibri"/>
              </a:rPr>
              <a:t> includes the type of algorithm, features and transformations, data snapshots, hyperparameters, performance metrics, verifiable code from source code management, and the training environment.</a:t>
            </a:r>
            <a:endParaRPr sz="2000">
              <a:solidFill>
                <a:schemeClr val="dk1"/>
              </a:solidFill>
              <a:latin typeface="Calibri"/>
              <a:ea typeface="Calibri"/>
              <a:cs typeface="Calibri"/>
              <a:sym typeface="Calibri"/>
            </a:endParaRPr>
          </a:p>
          <a:p>
            <a:pPr indent="0" lvl="0" marL="0" rtl="0" algn="l">
              <a:lnSpc>
                <a:spcPct val="286363"/>
              </a:lnSpc>
              <a:spcBef>
                <a:spcPts val="1200"/>
              </a:spcBef>
              <a:spcAft>
                <a:spcPts val="1200"/>
              </a:spcAft>
              <a:buNone/>
            </a:pPr>
            <a:r>
              <a:rPr lang="en-GB" sz="2000">
                <a:solidFill>
                  <a:schemeClr val="dk1"/>
                </a:solidFill>
                <a:latin typeface="Calibri"/>
                <a:ea typeface="Calibri"/>
                <a:cs typeface="Calibri"/>
                <a:sym typeface="Calibri"/>
              </a:rPr>
              <a:t>Repeatability also makes </a:t>
            </a:r>
            <a:r>
              <a:rPr lang="en-GB" sz="2000">
                <a:solidFill>
                  <a:srgbClr val="E36C09"/>
                </a:solidFill>
                <a:latin typeface="Calibri"/>
                <a:ea typeface="Calibri"/>
                <a:cs typeface="Calibri"/>
                <a:sym typeface="Calibri"/>
              </a:rPr>
              <a:t>debugging </a:t>
            </a:r>
            <a:r>
              <a:rPr lang="en-GB" sz="2000">
                <a:solidFill>
                  <a:schemeClr val="dk1"/>
                </a:solidFill>
                <a:latin typeface="Calibri"/>
                <a:ea typeface="Calibri"/>
                <a:cs typeface="Calibri"/>
                <a:sym typeface="Calibri"/>
              </a:rPr>
              <a:t>much easier.</a:t>
            </a:r>
            <a:endParaRPr sz="20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g15106479295_0_108"/>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Reproducibility </a:t>
            </a:r>
            <a:endParaRPr/>
          </a:p>
        </p:txBody>
      </p:sp>
      <p:sp>
        <p:nvSpPr>
          <p:cNvPr id="162" name="Google Shape;162;g15106479295_0_108"/>
          <p:cNvSpPr txBox="1"/>
          <p:nvPr>
            <p:ph idx="1" type="body"/>
          </p:nvPr>
        </p:nvSpPr>
        <p:spPr>
          <a:xfrm>
            <a:off x="609600" y="1600200"/>
            <a:ext cx="54864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All facets of the model need to be </a:t>
            </a:r>
            <a:r>
              <a:rPr lang="en-GB" sz="2000">
                <a:solidFill>
                  <a:srgbClr val="E36C09"/>
                </a:solidFill>
              </a:rPr>
              <a:t>documented and reusable</a:t>
            </a:r>
            <a:r>
              <a:rPr lang="en-GB" sz="2000"/>
              <a:t>, including:</a:t>
            </a:r>
            <a:endParaRPr sz="2000"/>
          </a:p>
          <a:p>
            <a:pPr indent="-355600" lvl="0" marL="457200" rtl="0" algn="l">
              <a:lnSpc>
                <a:spcPct val="115000"/>
              </a:lnSpc>
              <a:spcBef>
                <a:spcPts val="1200"/>
              </a:spcBef>
              <a:spcAft>
                <a:spcPts val="0"/>
              </a:spcAft>
              <a:buSzPts val="2000"/>
              <a:buChar char="•"/>
            </a:pPr>
            <a:r>
              <a:rPr lang="en-GB" sz="2000">
                <a:solidFill>
                  <a:srgbClr val="E36C09"/>
                </a:solidFill>
              </a:rPr>
              <a:t>Assumptions</a:t>
            </a:r>
            <a:r>
              <a:rPr lang="en-GB" sz="2000"/>
              <a:t>: When a data scientist makes decisions and assumptions they should all be explicit and logged.</a:t>
            </a:r>
            <a:endParaRPr sz="2000"/>
          </a:p>
          <a:p>
            <a:pPr indent="-355600" lvl="0" marL="457200" rtl="0" algn="l">
              <a:lnSpc>
                <a:spcPct val="115000"/>
              </a:lnSpc>
              <a:spcBef>
                <a:spcPts val="0"/>
              </a:spcBef>
              <a:spcAft>
                <a:spcPts val="0"/>
              </a:spcAft>
              <a:buSzPts val="2000"/>
              <a:buChar char="•"/>
            </a:pPr>
            <a:r>
              <a:rPr lang="en-GB" sz="2000">
                <a:solidFill>
                  <a:srgbClr val="E36C09"/>
                </a:solidFill>
              </a:rPr>
              <a:t>Randomness</a:t>
            </a:r>
            <a:r>
              <a:rPr lang="en-GB" sz="2000"/>
              <a:t>: A lot of ML algorithms and processes, such as sampling, make use of pseudo-random numbers.</a:t>
            </a:r>
            <a:endParaRPr sz="2000"/>
          </a:p>
          <a:p>
            <a:pPr indent="-355600" lvl="0" marL="457200" rtl="0" algn="l">
              <a:lnSpc>
                <a:spcPct val="115000"/>
              </a:lnSpc>
              <a:spcBef>
                <a:spcPts val="0"/>
              </a:spcBef>
              <a:spcAft>
                <a:spcPts val="0"/>
              </a:spcAft>
              <a:buSzPts val="2000"/>
              <a:buChar char="•"/>
            </a:pPr>
            <a:r>
              <a:rPr lang="en-GB" sz="2000">
                <a:solidFill>
                  <a:srgbClr val="E36C09"/>
                </a:solidFill>
              </a:rPr>
              <a:t>Data</a:t>
            </a:r>
            <a:r>
              <a:rPr lang="en-GB" sz="2000"/>
              <a:t>: To get repeatability, the same data must be available.</a:t>
            </a:r>
            <a:endParaRPr sz="2000"/>
          </a:p>
          <a:p>
            <a:pPr indent="-355600" lvl="0" marL="457200" rtl="0" algn="l">
              <a:lnSpc>
                <a:spcPct val="115000"/>
              </a:lnSpc>
              <a:spcBef>
                <a:spcPts val="0"/>
              </a:spcBef>
              <a:spcAft>
                <a:spcPts val="0"/>
              </a:spcAft>
              <a:buSzPts val="2000"/>
              <a:buChar char="•"/>
            </a:pPr>
            <a:r>
              <a:rPr lang="en-GB" sz="2000">
                <a:solidFill>
                  <a:srgbClr val="E36C09"/>
                </a:solidFill>
              </a:rPr>
              <a:t>Settings</a:t>
            </a:r>
            <a:r>
              <a:rPr lang="en-GB" sz="2000"/>
              <a:t>: All processing that has been done must be reproducible with the same settings.</a:t>
            </a:r>
            <a:endParaRPr sz="2000"/>
          </a:p>
          <a:p>
            <a:pPr indent="0" lvl="0" marL="0" rtl="0" algn="l">
              <a:spcBef>
                <a:spcPts val="1200"/>
              </a:spcBef>
              <a:spcAft>
                <a:spcPts val="0"/>
              </a:spcAft>
              <a:buNone/>
            </a:pPr>
            <a:r>
              <a:t/>
            </a:r>
            <a:endParaRPr/>
          </a:p>
        </p:txBody>
      </p:sp>
      <p:sp>
        <p:nvSpPr>
          <p:cNvPr id="163" name="Google Shape;163;g15106479295_0_10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164" name="Google Shape;164;g15106479295_0_108"/>
          <p:cNvSpPr txBox="1"/>
          <p:nvPr/>
        </p:nvSpPr>
        <p:spPr>
          <a:xfrm>
            <a:off x="6096000" y="1536825"/>
            <a:ext cx="5887500" cy="45561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1200"/>
              </a:spcBef>
              <a:spcAft>
                <a:spcPts val="0"/>
              </a:spcAft>
              <a:buSzPts val="2000"/>
              <a:buFont typeface="Calibri"/>
              <a:buChar char="●"/>
            </a:pPr>
            <a:r>
              <a:rPr lang="en-GB" sz="2000">
                <a:solidFill>
                  <a:srgbClr val="E36C09"/>
                </a:solidFill>
                <a:latin typeface="Calibri"/>
                <a:ea typeface="Calibri"/>
                <a:cs typeface="Calibri"/>
                <a:sym typeface="Calibri"/>
              </a:rPr>
              <a:t>Results</a:t>
            </a:r>
            <a:r>
              <a:rPr lang="en-GB" sz="2000">
                <a:solidFill>
                  <a:schemeClr val="dk1"/>
                </a:solidFill>
                <a:latin typeface="Calibri"/>
                <a:ea typeface="Calibri"/>
                <a:cs typeface="Calibri"/>
                <a:sym typeface="Calibri"/>
              </a:rPr>
              <a:t>: Data scientists need to be able to compare in-depth analysis of models.</a:t>
            </a:r>
            <a:endParaRPr b="1" sz="2000">
              <a:solidFill>
                <a:schemeClr val="dk1"/>
              </a:solidFill>
              <a:latin typeface="Calibri"/>
              <a:ea typeface="Calibri"/>
              <a:cs typeface="Calibri"/>
              <a:sym typeface="Calibri"/>
            </a:endParaRPr>
          </a:p>
          <a:p>
            <a:pPr indent="-355600" lvl="0" marL="457200" rtl="0" algn="l">
              <a:spcBef>
                <a:spcPts val="0"/>
              </a:spcBef>
              <a:spcAft>
                <a:spcPts val="0"/>
              </a:spcAft>
              <a:buSzPts val="2000"/>
              <a:buFont typeface="Calibri"/>
              <a:buChar char="●"/>
            </a:pPr>
            <a:r>
              <a:rPr lang="en-GB" sz="2000">
                <a:solidFill>
                  <a:srgbClr val="E36C09"/>
                </a:solidFill>
                <a:latin typeface="Calibri"/>
                <a:ea typeface="Calibri"/>
                <a:cs typeface="Calibri"/>
                <a:sym typeface="Calibri"/>
              </a:rPr>
              <a:t>Implementation</a:t>
            </a:r>
            <a:r>
              <a:rPr lang="en-GB" sz="2000">
                <a:solidFill>
                  <a:schemeClr val="dk1"/>
                </a:solidFill>
                <a:latin typeface="Calibri"/>
                <a:ea typeface="Calibri"/>
                <a:cs typeface="Calibri"/>
                <a:sym typeface="Calibri"/>
              </a:rPr>
              <a:t>: Different implementations of the same model can actually yield different models, enough to change the predictions on some close calls.</a:t>
            </a:r>
            <a:endParaRPr sz="2000">
              <a:solidFill>
                <a:schemeClr val="dk1"/>
              </a:solidFill>
              <a:latin typeface="Calibri"/>
              <a:ea typeface="Calibri"/>
              <a:cs typeface="Calibri"/>
              <a:sym typeface="Calibri"/>
            </a:endParaRPr>
          </a:p>
          <a:p>
            <a:pPr indent="-355600" lvl="0" marL="457200" rtl="0" algn="l">
              <a:lnSpc>
                <a:spcPct val="115000"/>
              </a:lnSpc>
              <a:spcBef>
                <a:spcPts val="0"/>
              </a:spcBef>
              <a:spcAft>
                <a:spcPts val="0"/>
              </a:spcAft>
              <a:buClr>
                <a:schemeClr val="dk1"/>
              </a:buClr>
              <a:buSzPts val="2000"/>
              <a:buChar char="●"/>
            </a:pPr>
            <a:r>
              <a:rPr lang="en-GB" sz="2000">
                <a:solidFill>
                  <a:srgbClr val="E36C09"/>
                </a:solidFill>
                <a:latin typeface="Calibri"/>
                <a:ea typeface="Calibri"/>
                <a:cs typeface="Calibri"/>
                <a:sym typeface="Calibri"/>
              </a:rPr>
              <a:t>Environment</a:t>
            </a:r>
            <a:r>
              <a:rPr lang="en-GB" sz="2000">
                <a:solidFill>
                  <a:schemeClr val="dk1"/>
                </a:solidFill>
                <a:latin typeface="Calibri"/>
                <a:ea typeface="Calibri"/>
                <a:cs typeface="Calibri"/>
                <a:sym typeface="Calibri"/>
              </a:rPr>
              <a:t>: the environment in which several of those steps run may be more or less implicitly tied to the results. Preferably, data scientists should make sure that the runtime environment is also repeatable. Given the pace at which ML is evolving, this might require techniques that freeze the computation environments.</a:t>
            </a:r>
            <a:endParaRPr sz="20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15106479295_0_9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Auditability</a:t>
            </a:r>
            <a:endParaRPr/>
          </a:p>
        </p:txBody>
      </p:sp>
      <p:sp>
        <p:nvSpPr>
          <p:cNvPr id="170" name="Google Shape;170;g15106479295_0_93"/>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Auditability is related to reproducibility, but it </a:t>
            </a:r>
            <a:r>
              <a:rPr lang="en-GB" sz="2000">
                <a:solidFill>
                  <a:srgbClr val="E36C09"/>
                </a:solidFill>
              </a:rPr>
              <a:t>adds some requirements</a:t>
            </a:r>
            <a:r>
              <a:rPr lang="en-GB" sz="2000"/>
              <a:t>. </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For a model to be auditable, it must be possible to access the </a:t>
            </a:r>
            <a:r>
              <a:rPr lang="en-GB" sz="2000">
                <a:solidFill>
                  <a:srgbClr val="E36C09"/>
                </a:solidFill>
              </a:rPr>
              <a:t>full history of the ML pipeline</a:t>
            </a:r>
            <a:r>
              <a:rPr lang="en-GB" sz="2000"/>
              <a:t> from a central and reliable storage and to easily fetch metadata on all model versions including:</a:t>
            </a:r>
            <a:endParaRPr sz="2000"/>
          </a:p>
          <a:p>
            <a:pPr indent="-298450" lvl="0" marL="457200" rtl="0" algn="l">
              <a:lnSpc>
                <a:spcPct val="115000"/>
              </a:lnSpc>
              <a:spcBef>
                <a:spcPts val="1200"/>
              </a:spcBef>
              <a:spcAft>
                <a:spcPts val="0"/>
              </a:spcAft>
              <a:buSzPts val="1100"/>
              <a:buChar char="•"/>
            </a:pPr>
            <a:r>
              <a:rPr lang="en-GB" sz="2000"/>
              <a:t>The full documentation</a:t>
            </a:r>
            <a:endParaRPr sz="2000"/>
          </a:p>
          <a:p>
            <a:pPr indent="-298450" lvl="0" marL="457200" rtl="0" algn="l">
              <a:lnSpc>
                <a:spcPct val="115000"/>
              </a:lnSpc>
              <a:spcBef>
                <a:spcPts val="0"/>
              </a:spcBef>
              <a:spcAft>
                <a:spcPts val="0"/>
              </a:spcAft>
              <a:buSzPts val="1100"/>
              <a:buChar char="•"/>
            </a:pPr>
            <a:r>
              <a:rPr lang="en-GB" sz="2000"/>
              <a:t>An artifact that allows running the model with its exact initial environment</a:t>
            </a:r>
            <a:endParaRPr sz="2000"/>
          </a:p>
          <a:p>
            <a:pPr indent="-298450" lvl="0" marL="457200" rtl="0" algn="l">
              <a:lnSpc>
                <a:spcPct val="115000"/>
              </a:lnSpc>
              <a:spcBef>
                <a:spcPts val="0"/>
              </a:spcBef>
              <a:spcAft>
                <a:spcPts val="0"/>
              </a:spcAft>
              <a:buSzPts val="1100"/>
              <a:buChar char="•"/>
            </a:pPr>
            <a:r>
              <a:rPr lang="en-GB" sz="2000"/>
              <a:t>Test results, including model explanations and fairness reports</a:t>
            </a:r>
            <a:endParaRPr sz="2000"/>
          </a:p>
          <a:p>
            <a:pPr indent="-298450" lvl="0" marL="457200" rtl="0" algn="l">
              <a:lnSpc>
                <a:spcPct val="115000"/>
              </a:lnSpc>
              <a:spcBef>
                <a:spcPts val="0"/>
              </a:spcBef>
              <a:spcAft>
                <a:spcPts val="0"/>
              </a:spcAft>
              <a:buSzPts val="1100"/>
              <a:buChar char="•"/>
            </a:pPr>
            <a:r>
              <a:rPr lang="en-GB" sz="2000"/>
              <a:t>Detailed model logs and monitoring metadata</a:t>
            </a:r>
            <a:endParaRPr sz="2000"/>
          </a:p>
          <a:p>
            <a:pPr indent="0" lvl="0" marL="0" rtl="0" algn="l">
              <a:spcBef>
                <a:spcPts val="1200"/>
              </a:spcBef>
              <a:spcAft>
                <a:spcPts val="0"/>
              </a:spcAft>
              <a:buNone/>
            </a:pPr>
            <a:r>
              <a:t/>
            </a:r>
            <a:endParaRPr sz="2000"/>
          </a:p>
          <a:p>
            <a:pPr indent="0" lvl="0" marL="0" rtl="0" algn="l">
              <a:spcBef>
                <a:spcPts val="0"/>
              </a:spcBef>
              <a:spcAft>
                <a:spcPts val="0"/>
              </a:spcAft>
              <a:buNone/>
            </a:pPr>
            <a:r>
              <a:t/>
            </a:r>
            <a:endParaRPr/>
          </a:p>
        </p:txBody>
      </p:sp>
      <p:sp>
        <p:nvSpPr>
          <p:cNvPr id="171" name="Google Shape;171;g15106479295_0_9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15106479295_0_19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ML Security</a:t>
            </a:r>
            <a:endParaRPr/>
          </a:p>
        </p:txBody>
      </p:sp>
      <p:sp>
        <p:nvSpPr>
          <p:cNvPr id="177" name="Google Shape;177;g15106479295_0_197"/>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Protection against</a:t>
            </a:r>
            <a:r>
              <a:rPr b="1" lang="en-GB" sz="2000"/>
              <a:t> </a:t>
            </a:r>
            <a:r>
              <a:rPr lang="en-GB" sz="2000">
                <a:solidFill>
                  <a:srgbClr val="E36C09"/>
                </a:solidFill>
              </a:rPr>
              <a:t>ML-specific cybersecurity attacks</a:t>
            </a:r>
            <a:r>
              <a:rPr b="1" lang="en-GB" sz="2000"/>
              <a:t> </a:t>
            </a:r>
            <a:r>
              <a:rPr lang="en-GB" sz="2000"/>
              <a:t>is also very important. With models often being trained on sensitive data, data and information security play an important role.</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Using the</a:t>
            </a:r>
            <a:r>
              <a:rPr lang="en-GB" sz="2000">
                <a:uFill>
                  <a:noFill/>
                </a:uFill>
                <a:hlinkClick r:id="rId3"/>
              </a:rPr>
              <a:t> </a:t>
            </a:r>
            <a:r>
              <a:rPr lang="en-GB" sz="2000">
                <a:solidFill>
                  <a:srgbClr val="E36C09"/>
                </a:solidFill>
                <a:uFill>
                  <a:noFill/>
                </a:uFill>
                <a:hlinkClick r:id="rId4">
                  <a:extLst>
                    <a:ext uri="{A12FA001-AC4F-418D-AE19-62706E023703}">
                      <ahyp:hlinkClr val="tx"/>
                    </a:ext>
                  </a:extLst>
                </a:hlinkClick>
              </a:rPr>
              <a:t>Adversarial ML Threat Matrix</a:t>
            </a:r>
            <a:r>
              <a:rPr b="1" lang="en-GB" sz="2000"/>
              <a:t> </a:t>
            </a:r>
            <a:r>
              <a:rPr lang="en-GB" sz="2000"/>
              <a:t>might be helpful.</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Machine learning introduces a new range of potential threats where an attacker provides </a:t>
            </a:r>
            <a:r>
              <a:rPr lang="en-GB" sz="2000">
                <a:solidFill>
                  <a:srgbClr val="E36C09"/>
                </a:solidFill>
              </a:rPr>
              <a:t>malicious data </a:t>
            </a:r>
            <a:r>
              <a:rPr lang="en-GB" sz="2000"/>
              <a:t>designed to cause the model to make a mistake.</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If an attacker can get access to the training data, even partially, then they get control over the system. This kind of attack is traditionally known as a </a:t>
            </a:r>
            <a:r>
              <a:rPr lang="en-GB" sz="2000">
                <a:solidFill>
                  <a:srgbClr val="E36C09"/>
                </a:solidFill>
              </a:rPr>
              <a:t>poisoning attack</a:t>
            </a:r>
            <a:r>
              <a:rPr b="1" lang="en-GB" sz="2000"/>
              <a:t> </a:t>
            </a:r>
            <a:r>
              <a:rPr lang="en-GB" sz="2000"/>
              <a:t>in computer security.</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Models can also</a:t>
            </a:r>
            <a:r>
              <a:rPr lang="en-GB" sz="2000">
                <a:solidFill>
                  <a:srgbClr val="E36C09"/>
                </a:solidFill>
              </a:rPr>
              <a:t> leak data</a:t>
            </a:r>
            <a:r>
              <a:rPr lang="en-GB" sz="2000"/>
              <a:t> in many ways. Since the machine learning models can fundamentally be considered a summary of the data they have been trained on, they can leak more or less precise </a:t>
            </a:r>
            <a:r>
              <a:rPr lang="en-GB" sz="2000">
                <a:solidFill>
                  <a:srgbClr val="E36C09"/>
                </a:solidFill>
              </a:rPr>
              <a:t>information </a:t>
            </a:r>
            <a:r>
              <a:rPr lang="en-GB" sz="2000"/>
              <a:t>on the training data.</a:t>
            </a:r>
            <a:endParaRPr sz="2000"/>
          </a:p>
          <a:p>
            <a:pPr indent="0" lvl="0" marL="0" rtl="0" algn="l">
              <a:spcBef>
                <a:spcPts val="0"/>
              </a:spcBef>
              <a:spcAft>
                <a:spcPts val="0"/>
              </a:spcAft>
              <a:buNone/>
            </a:pPr>
            <a:r>
              <a:t/>
            </a:r>
            <a:endParaRPr/>
          </a:p>
        </p:txBody>
      </p:sp>
      <p:sp>
        <p:nvSpPr>
          <p:cNvPr id="178" name="Google Shape;178;g15106479295_0_19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1551e9c9f90_0_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Documentation</a:t>
            </a:r>
            <a:endParaRPr/>
          </a:p>
        </p:txBody>
      </p:sp>
      <p:sp>
        <p:nvSpPr>
          <p:cNvPr id="184" name="Google Shape;184;g1551e9c9f90_0_0"/>
          <p:cNvSpPr txBox="1"/>
          <p:nvPr>
            <p:ph idx="1" type="body"/>
          </p:nvPr>
        </p:nvSpPr>
        <p:spPr>
          <a:xfrm>
            <a:off x="609600" y="1600200"/>
            <a:ext cx="55452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There are two important tools for documentation.</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solidFill>
                  <a:srgbClr val="E36C09"/>
                </a:solidFill>
              </a:rPr>
              <a:t>Datasheets</a:t>
            </a:r>
            <a:endParaRPr sz="2000">
              <a:solidFill>
                <a:srgbClr val="E36C09"/>
              </a:solidFill>
            </a:endParaRPr>
          </a:p>
          <a:p>
            <a:pPr indent="-355600" lvl="0" marL="457200" rtl="0" algn="l">
              <a:spcBef>
                <a:spcPts val="0"/>
              </a:spcBef>
              <a:spcAft>
                <a:spcPts val="0"/>
              </a:spcAft>
              <a:buSzPts val="2000"/>
              <a:buChar char="•"/>
            </a:pPr>
            <a:r>
              <a:rPr lang="en-GB" sz="2000"/>
              <a:t>Datasheets record which kind of mechanisms or procedures were used for data collection or whether ethical review procedures took place.</a:t>
            </a:r>
            <a:endParaRPr sz="2000"/>
          </a:p>
          <a:p>
            <a:pPr indent="-355600" lvl="0" marL="457200" rtl="0" algn="l">
              <a:spcBef>
                <a:spcPts val="0"/>
              </a:spcBef>
              <a:spcAft>
                <a:spcPts val="0"/>
              </a:spcAft>
              <a:buSzPts val="2000"/>
              <a:buFont typeface="Calibri"/>
              <a:buChar char="•"/>
            </a:pPr>
            <a:r>
              <a:rPr lang="en-GB" sz="2000"/>
              <a:t>Sometime dataset be accompanied with a datasheet that documents its motivation, composition, collection process, recommended uses, and so on. Datasheets for datasets have the potential to increase transparency and accountability.</a:t>
            </a:r>
            <a:endParaRPr sz="2000"/>
          </a:p>
          <a:p>
            <a:pPr indent="-355600" lvl="0" marL="457200" rtl="0" algn="l">
              <a:spcBef>
                <a:spcPts val="0"/>
              </a:spcBef>
              <a:spcAft>
                <a:spcPts val="0"/>
              </a:spcAft>
              <a:buSzPts val="2000"/>
              <a:buChar char="•"/>
            </a:pPr>
            <a:r>
              <a:rPr lang="en-GB" sz="2000"/>
              <a:t>More: </a:t>
            </a:r>
            <a:r>
              <a:rPr lang="en-GB" sz="2000" u="sng">
                <a:solidFill>
                  <a:schemeClr val="hlink"/>
                </a:solidFill>
                <a:hlinkClick r:id="rId3"/>
              </a:rPr>
              <a:t>https://arxiv.org/pdf/1803.09010.pdf</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t/>
            </a:r>
            <a:endParaRPr sz="2000"/>
          </a:p>
        </p:txBody>
      </p:sp>
      <p:sp>
        <p:nvSpPr>
          <p:cNvPr id="185" name="Google Shape;185;g1551e9c9f90_0_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186" name="Google Shape;186;g1551e9c9f90_0_0"/>
          <p:cNvSpPr txBox="1"/>
          <p:nvPr>
            <p:ph idx="1" type="body"/>
          </p:nvPr>
        </p:nvSpPr>
        <p:spPr>
          <a:xfrm>
            <a:off x="6284700" y="1600200"/>
            <a:ext cx="57429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solidFill>
                  <a:srgbClr val="E36C09"/>
                </a:solidFill>
              </a:rPr>
              <a:t>Model cards</a:t>
            </a:r>
            <a:endParaRPr sz="2000">
              <a:solidFill>
                <a:srgbClr val="E36C09"/>
              </a:solidFill>
            </a:endParaRPr>
          </a:p>
          <a:p>
            <a:pPr indent="-355600" lvl="0" marL="457200" rtl="0" algn="l">
              <a:spcBef>
                <a:spcPts val="0"/>
              </a:spcBef>
              <a:spcAft>
                <a:spcPts val="0"/>
              </a:spcAft>
              <a:buSzPts val="2000"/>
              <a:buChar char="•"/>
            </a:pPr>
            <a:r>
              <a:rPr lang="en-GB" sz="2000"/>
              <a:t>Model Cards complement Datasheets and provide information about the development of a model, the assumptions that have been made, and expectations about model behavior.</a:t>
            </a:r>
            <a:endParaRPr sz="2000"/>
          </a:p>
          <a:p>
            <a:pPr indent="-355600" lvl="0" marL="457200" rtl="0" algn="l">
              <a:spcBef>
                <a:spcPts val="0"/>
              </a:spcBef>
              <a:spcAft>
                <a:spcPts val="0"/>
              </a:spcAft>
              <a:buSzPts val="2000"/>
              <a:buChar char="•"/>
            </a:pPr>
            <a:r>
              <a:rPr lang="en-GB" sz="2000"/>
              <a:t>Model cards are short documents accompanying trained machine learning models that provide benchmarked evaluation in a variety of conditions, such as across different cultural, demographic, or phenotypic groups.</a:t>
            </a:r>
            <a:endParaRPr sz="2000"/>
          </a:p>
          <a:p>
            <a:pPr indent="-355600" lvl="0" marL="457200" rtl="0" algn="l">
              <a:spcBef>
                <a:spcPts val="0"/>
              </a:spcBef>
              <a:spcAft>
                <a:spcPts val="0"/>
              </a:spcAft>
              <a:buSzPts val="2000"/>
              <a:buChar char="•"/>
            </a:pPr>
            <a:r>
              <a:rPr lang="en-GB" sz="2000"/>
              <a:t>In addition to model evaluation results, model cards should detail the motivation behind chosen performance metrics, group definitions, and other relevant factors. </a:t>
            </a:r>
            <a:endParaRPr sz="2000"/>
          </a:p>
          <a:p>
            <a:pPr indent="-355600" lvl="0" marL="457200" rtl="0" algn="l">
              <a:spcBef>
                <a:spcPts val="0"/>
              </a:spcBef>
              <a:spcAft>
                <a:spcPts val="0"/>
              </a:spcAft>
              <a:buSzPts val="2000"/>
              <a:buChar char="•"/>
            </a:pPr>
            <a:r>
              <a:rPr lang="en-GB" sz="2000"/>
              <a:t>More: </a:t>
            </a:r>
            <a:r>
              <a:rPr lang="en-GB" sz="2000" u="sng">
                <a:solidFill>
                  <a:schemeClr val="hlink"/>
                </a:solidFill>
                <a:hlinkClick r:id="rId4"/>
              </a:rPr>
              <a:t>https://arxiv.org/pdf/1810.03993.pdf</a:t>
            </a:r>
            <a:endParaRPr sz="1100">
              <a:solidFill>
                <a:srgbClr val="5CE1E6"/>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15106479295_0_1321"/>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Model Operationalization</a:t>
            </a:r>
            <a:endParaRPr/>
          </a:p>
        </p:txBody>
      </p:sp>
      <p:sp>
        <p:nvSpPr>
          <p:cNvPr id="192" name="Google Shape;192;g15106479295_0_1321"/>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193" name="Google Shape;193;g15106479295_0_1321"/>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15106479295_0_217"/>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Artifacts</a:t>
            </a:r>
            <a:endParaRPr/>
          </a:p>
        </p:txBody>
      </p:sp>
      <p:sp>
        <p:nvSpPr>
          <p:cNvPr id="199" name="Google Shape;199;g15106479295_0_217"/>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Once the code and data is in a centralized repository, a testable and deployable bundle of the project must be built. These bundles are usually called </a:t>
            </a:r>
            <a:r>
              <a:rPr lang="en-GB" sz="2000">
                <a:solidFill>
                  <a:srgbClr val="E36C09"/>
                </a:solidFill>
              </a:rPr>
              <a:t>artifacts </a:t>
            </a:r>
            <a:r>
              <a:rPr lang="en-GB" sz="2000"/>
              <a:t>in the text of </a:t>
            </a:r>
            <a:r>
              <a:rPr lang="en-GB" sz="2000">
                <a:solidFill>
                  <a:srgbClr val="E36C09"/>
                </a:solidFill>
              </a:rPr>
              <a:t>CI/CD</a:t>
            </a:r>
            <a:r>
              <a:rPr lang="en-GB" sz="2000"/>
              <a:t>.</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Each of the following elements needs to be bundled into an artifact that goes through a </a:t>
            </a:r>
            <a:r>
              <a:rPr lang="en-GB" sz="2000">
                <a:solidFill>
                  <a:srgbClr val="E36C09"/>
                </a:solidFill>
              </a:rPr>
              <a:t>testing pipeline </a:t>
            </a:r>
            <a:r>
              <a:rPr lang="en-GB" sz="2000"/>
              <a:t>and is made </a:t>
            </a:r>
            <a:r>
              <a:rPr lang="en-GB" sz="2000">
                <a:solidFill>
                  <a:srgbClr val="E36C09"/>
                </a:solidFill>
              </a:rPr>
              <a:t>available for deployment to production</a:t>
            </a:r>
            <a:r>
              <a:rPr lang="en-GB" sz="2000"/>
              <a:t>:</a:t>
            </a:r>
            <a:endParaRPr sz="2000"/>
          </a:p>
          <a:p>
            <a:pPr indent="-355600" lvl="0" marL="457200" rtl="0" algn="l">
              <a:lnSpc>
                <a:spcPct val="115000"/>
              </a:lnSpc>
              <a:spcBef>
                <a:spcPts val="1200"/>
              </a:spcBef>
              <a:spcAft>
                <a:spcPts val="0"/>
              </a:spcAft>
              <a:buSzPts val="2000"/>
              <a:buFont typeface="Calibri"/>
              <a:buChar char="●"/>
            </a:pPr>
            <a:r>
              <a:rPr lang="en-GB" sz="2000"/>
              <a:t>Code for the model and its preprocessing</a:t>
            </a:r>
            <a:endParaRPr sz="2000"/>
          </a:p>
          <a:p>
            <a:pPr indent="-355600" lvl="0" marL="457200" rtl="0" algn="l">
              <a:lnSpc>
                <a:spcPct val="115000"/>
              </a:lnSpc>
              <a:spcBef>
                <a:spcPts val="0"/>
              </a:spcBef>
              <a:spcAft>
                <a:spcPts val="0"/>
              </a:spcAft>
              <a:buSzPts val="2000"/>
              <a:buFont typeface="Calibri"/>
              <a:buChar char="●"/>
            </a:pPr>
            <a:r>
              <a:rPr lang="en-GB" sz="2000"/>
              <a:t>Hyperparameters and configuration</a:t>
            </a:r>
            <a:endParaRPr sz="2000"/>
          </a:p>
          <a:p>
            <a:pPr indent="-355600" lvl="0" marL="457200" rtl="0" algn="l">
              <a:lnSpc>
                <a:spcPct val="115000"/>
              </a:lnSpc>
              <a:spcBef>
                <a:spcPts val="0"/>
              </a:spcBef>
              <a:spcAft>
                <a:spcPts val="0"/>
              </a:spcAft>
              <a:buSzPts val="2000"/>
              <a:buFont typeface="Calibri"/>
              <a:buChar char="●"/>
            </a:pPr>
            <a:r>
              <a:rPr lang="en-GB" sz="2000"/>
              <a:t>Training and validation data</a:t>
            </a:r>
            <a:endParaRPr sz="2000"/>
          </a:p>
          <a:p>
            <a:pPr indent="-355600" lvl="0" marL="457200" rtl="0" algn="l">
              <a:lnSpc>
                <a:spcPct val="115000"/>
              </a:lnSpc>
              <a:spcBef>
                <a:spcPts val="0"/>
              </a:spcBef>
              <a:spcAft>
                <a:spcPts val="0"/>
              </a:spcAft>
              <a:buSzPts val="2000"/>
              <a:buFont typeface="Calibri"/>
              <a:buChar char="●"/>
            </a:pPr>
            <a:r>
              <a:rPr lang="en-GB" sz="2000"/>
              <a:t>Trained model in its runnable form</a:t>
            </a:r>
            <a:endParaRPr sz="2000"/>
          </a:p>
          <a:p>
            <a:pPr indent="-355600" lvl="0" marL="457200" rtl="0" algn="l">
              <a:lnSpc>
                <a:spcPct val="115000"/>
              </a:lnSpc>
              <a:spcBef>
                <a:spcPts val="0"/>
              </a:spcBef>
              <a:spcAft>
                <a:spcPts val="0"/>
              </a:spcAft>
              <a:buSzPts val="2000"/>
              <a:buFont typeface="Calibri"/>
              <a:buChar char="●"/>
            </a:pPr>
            <a:r>
              <a:rPr lang="en-GB" sz="2000"/>
              <a:t>An environment including libraries with specific versions, environment variables, etc.</a:t>
            </a:r>
            <a:endParaRPr sz="2000"/>
          </a:p>
          <a:p>
            <a:pPr indent="-355600" lvl="0" marL="457200" rtl="0" algn="l">
              <a:lnSpc>
                <a:spcPct val="115000"/>
              </a:lnSpc>
              <a:spcBef>
                <a:spcPts val="0"/>
              </a:spcBef>
              <a:spcAft>
                <a:spcPts val="0"/>
              </a:spcAft>
              <a:buSzPts val="2000"/>
              <a:buFont typeface="Calibri"/>
              <a:buChar char="●"/>
            </a:pPr>
            <a:r>
              <a:rPr lang="en-GB" sz="2000"/>
              <a:t>Documentation</a:t>
            </a:r>
            <a:endParaRPr sz="2000"/>
          </a:p>
          <a:p>
            <a:pPr indent="-355600" lvl="0" marL="457200" rtl="0" algn="l">
              <a:lnSpc>
                <a:spcPct val="115000"/>
              </a:lnSpc>
              <a:spcBef>
                <a:spcPts val="0"/>
              </a:spcBef>
              <a:spcAft>
                <a:spcPts val="0"/>
              </a:spcAft>
              <a:buSzPts val="2000"/>
              <a:buFont typeface="Calibri"/>
              <a:buChar char="●"/>
            </a:pPr>
            <a:r>
              <a:rPr lang="en-GB" sz="2000"/>
              <a:t>Code and data for testing scenarios</a:t>
            </a:r>
            <a:endParaRPr sz="2000"/>
          </a:p>
          <a:p>
            <a:pPr indent="0" lvl="0" marL="0" rtl="0" algn="l">
              <a:spcBef>
                <a:spcPts val="1200"/>
              </a:spcBef>
              <a:spcAft>
                <a:spcPts val="0"/>
              </a:spcAft>
              <a:buNone/>
            </a:pPr>
            <a:r>
              <a:t/>
            </a:r>
            <a:endParaRPr sz="1100">
              <a:latin typeface="Arial"/>
              <a:ea typeface="Arial"/>
              <a:cs typeface="Arial"/>
              <a:sym typeface="Arial"/>
            </a:endParaRPr>
          </a:p>
          <a:p>
            <a:pPr indent="0" lvl="0" marL="0" rtl="0" algn="l">
              <a:spcBef>
                <a:spcPts val="0"/>
              </a:spcBef>
              <a:spcAft>
                <a:spcPts val="0"/>
              </a:spcAft>
              <a:buNone/>
            </a:pPr>
            <a:r>
              <a:t/>
            </a:r>
            <a:endParaRPr sz="1100">
              <a:latin typeface="Arial"/>
              <a:ea typeface="Arial"/>
              <a:cs typeface="Arial"/>
              <a:sym typeface="Arial"/>
            </a:endParaRPr>
          </a:p>
        </p:txBody>
      </p:sp>
      <p:sp>
        <p:nvSpPr>
          <p:cNvPr id="200" name="Google Shape;200;g15106479295_0_21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15106479295_0_23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Deployment Strategies</a:t>
            </a:r>
            <a:endParaRPr/>
          </a:p>
        </p:txBody>
      </p:sp>
      <p:sp>
        <p:nvSpPr>
          <p:cNvPr id="206" name="Google Shape;206;g15106479295_0_233"/>
          <p:cNvSpPr txBox="1"/>
          <p:nvPr>
            <p:ph idx="1" type="body"/>
          </p:nvPr>
        </p:nvSpPr>
        <p:spPr>
          <a:xfrm>
            <a:off x="609600" y="1600200"/>
            <a:ext cx="56967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When sending a new model version to production, the first consideration is often to avoid </a:t>
            </a:r>
            <a:r>
              <a:rPr lang="en-GB" sz="2000">
                <a:solidFill>
                  <a:srgbClr val="E36C09"/>
                </a:solidFill>
              </a:rPr>
              <a:t>downtime</a:t>
            </a:r>
            <a:r>
              <a:rPr lang="en-GB" sz="2000"/>
              <a:t>, in particular for real-time scoring.</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The basic idea is that rather than shutting down the system, upgrading it, and then putting it back online, a new system can be set up next to the stable one, and when it’s functional, the workload can be directed to the newly deployed version. This deployment strategy is called </a:t>
            </a:r>
            <a:r>
              <a:rPr lang="en-GB" sz="2000">
                <a:solidFill>
                  <a:srgbClr val="E36C09"/>
                </a:solidFill>
              </a:rPr>
              <a:t>blue-green</a:t>
            </a:r>
            <a:r>
              <a:rPr lang="en-GB" sz="2000"/>
              <a:t>—or sometimes </a:t>
            </a:r>
            <a:r>
              <a:rPr lang="en-GB" sz="2000">
                <a:solidFill>
                  <a:srgbClr val="E36C09"/>
                </a:solidFill>
              </a:rPr>
              <a:t>red-black</a:t>
            </a:r>
            <a:r>
              <a:rPr lang="en-GB" sz="2000"/>
              <a:t>—</a:t>
            </a:r>
            <a:r>
              <a:rPr lang="en-GB" sz="2000">
                <a:solidFill>
                  <a:srgbClr val="E36C09"/>
                </a:solidFill>
              </a:rPr>
              <a:t>deployment</a:t>
            </a:r>
            <a:r>
              <a:rPr lang="en-GB" sz="2000"/>
              <a:t>. </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There are many variations and frameworks (like Kubernetes) to handle this natively.</a:t>
            </a:r>
            <a:endParaRPr sz="1100">
              <a:latin typeface="Arial"/>
              <a:ea typeface="Arial"/>
              <a:cs typeface="Arial"/>
              <a:sym typeface="Arial"/>
            </a:endParaRPr>
          </a:p>
        </p:txBody>
      </p:sp>
      <p:sp>
        <p:nvSpPr>
          <p:cNvPr id="207" name="Google Shape;207;g15106479295_0_23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08" name="Google Shape;208;g15106479295_0_233"/>
          <p:cNvSpPr txBox="1"/>
          <p:nvPr>
            <p:ph idx="1" type="body"/>
          </p:nvPr>
        </p:nvSpPr>
        <p:spPr>
          <a:xfrm>
            <a:off x="6447200" y="1627125"/>
            <a:ext cx="53418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Another more advanced solution to mitigate the risk is to have canary releases (also called</a:t>
            </a:r>
            <a:r>
              <a:rPr lang="en-GB" sz="2000">
                <a:solidFill>
                  <a:srgbClr val="5CE1E6"/>
                </a:solidFill>
              </a:rPr>
              <a:t> </a:t>
            </a:r>
            <a:r>
              <a:rPr lang="en-GB" sz="2000">
                <a:solidFill>
                  <a:srgbClr val="E36C09"/>
                </a:solidFill>
              </a:rPr>
              <a:t>canary deployments</a:t>
            </a:r>
            <a:r>
              <a:rPr lang="en-GB" sz="2000"/>
              <a:t>). The idea is that the stable version of the model is kept in production, but a certain percentage of the workload is redirected to the new model, and results are monitored.</a:t>
            </a:r>
            <a:endParaRPr sz="2000"/>
          </a:p>
          <a:p>
            <a:pPr indent="-355600" lvl="0" marL="457200" rtl="0" algn="l">
              <a:lnSpc>
                <a:spcPct val="115000"/>
              </a:lnSpc>
              <a:spcBef>
                <a:spcPts val="1200"/>
              </a:spcBef>
              <a:spcAft>
                <a:spcPts val="0"/>
              </a:spcAft>
              <a:buSzPts val="2000"/>
              <a:buChar char="●"/>
            </a:pPr>
            <a:r>
              <a:rPr lang="en-GB" sz="2000"/>
              <a:t>Canary testing can be used to carry out A/B testing, which is a process to compare two versions of an application in terms of a business performance metric.</a:t>
            </a:r>
            <a:endParaRPr sz="1100">
              <a:latin typeface="Arial"/>
              <a:ea typeface="Arial"/>
              <a:cs typeface="Arial"/>
              <a:sym typeface="Arial"/>
            </a:endParaRPr>
          </a:p>
          <a:p>
            <a:pPr indent="0" lvl="0" marL="0" rtl="0" algn="l">
              <a:spcBef>
                <a:spcPts val="1200"/>
              </a:spcBef>
              <a:spcAft>
                <a:spcPts val="0"/>
              </a:spcAft>
              <a:buNone/>
            </a:pPr>
            <a:r>
              <a:t/>
            </a:r>
            <a:endParaRPr sz="1100">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2"/>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80" name="Google Shape;80;p2"/>
          <p:cNvSpPr txBox="1"/>
          <p:nvPr>
            <p:ph idx="12" type="sldNum"/>
          </p:nvPr>
        </p:nvSpPr>
        <p:spPr>
          <a:xfrm>
            <a:off x="5115480" y="6362701"/>
            <a:ext cx="6466921" cy="36512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1" name="Google Shape;81;p2"/>
          <p:cNvSpPr txBox="1"/>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rgbClr val="000000"/>
                </a:solidFill>
                <a:latin typeface="Calibri"/>
                <a:ea typeface="Calibri"/>
                <a:cs typeface="Calibri"/>
                <a:sym typeface="Calibri"/>
              </a:rPr>
              <a:t>Motivation for MLOps</a:t>
            </a:r>
            <a:endParaRPr sz="4400">
              <a:solidFill>
                <a:srgbClr val="000000"/>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15106479295_0_71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14" name="Google Shape;214;g15106479295_0_714"/>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Deployment Strategies</a:t>
            </a:r>
            <a:endParaRPr sz="4400">
              <a:solidFill>
                <a:schemeClr val="dk1"/>
              </a:solidFill>
              <a:latin typeface="Calibri"/>
              <a:ea typeface="Calibri"/>
              <a:cs typeface="Calibri"/>
              <a:sym typeface="Calibri"/>
            </a:endParaRPr>
          </a:p>
        </p:txBody>
      </p:sp>
      <p:sp>
        <p:nvSpPr>
          <p:cNvPr id="215" name="Google Shape;215;g15106479295_0_714"/>
          <p:cNvSpPr txBox="1"/>
          <p:nvPr>
            <p:ph idx="1" type="body"/>
          </p:nvPr>
        </p:nvSpPr>
        <p:spPr>
          <a:xfrm>
            <a:off x="60960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There are different ways for wrapping trained models as deployable services. For example:</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rPr lang="en-GB" sz="2000" u="sng">
                <a:solidFill>
                  <a:srgbClr val="E36C09"/>
                </a:solidFill>
              </a:rPr>
              <a:t>Deploying ML Models as Docker Containers</a:t>
            </a:r>
            <a:endParaRPr sz="2000" u="sng">
              <a:solidFill>
                <a:srgbClr val="E36C09"/>
              </a:solidFill>
            </a:endParaRPr>
          </a:p>
          <a:p>
            <a:pPr indent="0" lvl="0" marL="0" rtl="0" algn="l">
              <a:lnSpc>
                <a:spcPct val="115000"/>
              </a:lnSpc>
              <a:spcBef>
                <a:spcPts val="1200"/>
              </a:spcBef>
              <a:spcAft>
                <a:spcPts val="1200"/>
              </a:spcAft>
              <a:buNone/>
            </a:pPr>
            <a:r>
              <a:rPr lang="en-GB" sz="2000"/>
              <a:t>As of now, there is no standard, open solution to ML model deployment. As ML model inference being considered stateless, lightweight, and idempotent, containerization becomes the de-facto standard for delivery. This means we deploy a container that wraps an ML model inference code. </a:t>
            </a:r>
            <a:endParaRPr sz="2000"/>
          </a:p>
        </p:txBody>
      </p:sp>
      <p:sp>
        <p:nvSpPr>
          <p:cNvPr id="216" name="Google Shape;216;g15106479295_0_714"/>
          <p:cNvSpPr txBox="1"/>
          <p:nvPr>
            <p:ph idx="1" type="body"/>
          </p:nvPr>
        </p:nvSpPr>
        <p:spPr>
          <a:xfrm>
            <a:off x="617905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Clr>
                <a:schemeClr val="dk1"/>
              </a:buClr>
              <a:buSzPts val="1100"/>
              <a:buFont typeface="Arial"/>
              <a:buNone/>
            </a:pPr>
            <a:r>
              <a:rPr lang="en-GB" sz="2000"/>
              <a:t>One ubiquitous way is to package the </a:t>
            </a:r>
            <a:r>
              <a:rPr lang="en-GB" sz="2000">
                <a:solidFill>
                  <a:srgbClr val="E36C09"/>
                </a:solidFill>
              </a:rPr>
              <a:t>whole ML tech stack (dependencies) and the code for ML model prediction</a:t>
            </a:r>
            <a:r>
              <a:rPr lang="en-GB" sz="2000"/>
              <a:t> into a Docker container.</a:t>
            </a:r>
            <a:endParaRPr sz="2000"/>
          </a:p>
        </p:txBody>
      </p:sp>
      <p:pic>
        <p:nvPicPr>
          <p:cNvPr id="217" name="Google Shape;217;g15106479295_0_714"/>
          <p:cNvPicPr preferRelativeResize="0"/>
          <p:nvPr/>
        </p:nvPicPr>
        <p:blipFill>
          <a:blip r:embed="rId3">
            <a:alphaModFix/>
          </a:blip>
          <a:stretch>
            <a:fillRect/>
          </a:stretch>
        </p:blipFill>
        <p:spPr>
          <a:xfrm>
            <a:off x="6330250" y="3101350"/>
            <a:ext cx="5772376" cy="3565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15106479295_0_75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23" name="Google Shape;223;g15106479295_0_752"/>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Deployment Strategies</a:t>
            </a:r>
            <a:endParaRPr sz="4400">
              <a:solidFill>
                <a:schemeClr val="dk1"/>
              </a:solidFill>
              <a:latin typeface="Calibri"/>
              <a:ea typeface="Calibri"/>
              <a:cs typeface="Calibri"/>
              <a:sym typeface="Calibri"/>
            </a:endParaRPr>
          </a:p>
        </p:txBody>
      </p:sp>
      <p:sp>
        <p:nvSpPr>
          <p:cNvPr id="224" name="Google Shape;224;g15106479295_0_752"/>
          <p:cNvSpPr txBox="1"/>
          <p:nvPr>
            <p:ph idx="1" type="body"/>
          </p:nvPr>
        </p:nvSpPr>
        <p:spPr>
          <a:xfrm>
            <a:off x="609600" y="1627125"/>
            <a:ext cx="51768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u="sng">
                <a:solidFill>
                  <a:srgbClr val="E36C09"/>
                </a:solidFill>
              </a:rPr>
              <a:t>Deploying ML Models as Serverless Functions</a:t>
            </a:r>
            <a:endParaRPr sz="2000" u="sng">
              <a:solidFill>
                <a:srgbClr val="E36C09"/>
              </a:solidFill>
            </a:endParaRPr>
          </a:p>
          <a:p>
            <a:pPr indent="0" lvl="0" marL="0" rtl="0" algn="l">
              <a:lnSpc>
                <a:spcPct val="115000"/>
              </a:lnSpc>
              <a:spcBef>
                <a:spcPts val="1200"/>
              </a:spcBef>
              <a:spcAft>
                <a:spcPts val="0"/>
              </a:spcAft>
              <a:buNone/>
            </a:pPr>
            <a:r>
              <a:rPr lang="en-GB" sz="2000"/>
              <a:t>Various cloud vendors already provide </a:t>
            </a:r>
            <a:r>
              <a:rPr lang="en-GB" sz="2000">
                <a:solidFill>
                  <a:srgbClr val="E36C09"/>
                </a:solidFill>
              </a:rPr>
              <a:t>machine-learning platforms</a:t>
            </a:r>
            <a:r>
              <a:rPr lang="en-GB" sz="2000"/>
              <a:t>, and you can deploy your model with their services. Examples are Amazon AWS Sagemaker, Google Cloud AI Platform, Azure Machine Learning Studio, and IBM Watson Machine Learning. </a:t>
            </a:r>
            <a:r>
              <a:rPr lang="en-GB" sz="2000">
                <a:solidFill>
                  <a:srgbClr val="E36C09"/>
                </a:solidFill>
              </a:rPr>
              <a:t>Commercial cloud services </a:t>
            </a:r>
            <a:r>
              <a:rPr lang="en-GB" sz="2000"/>
              <a:t>also provide containerization of ML models such as AWS Lambda and Google App Engine servlet host.</a:t>
            </a:r>
            <a:endParaRPr sz="2000"/>
          </a:p>
          <a:p>
            <a:pPr indent="0" lvl="0" marL="0" rtl="0" algn="l">
              <a:lnSpc>
                <a:spcPct val="115000"/>
              </a:lnSpc>
              <a:spcBef>
                <a:spcPts val="1200"/>
              </a:spcBef>
              <a:spcAft>
                <a:spcPts val="1200"/>
              </a:spcAft>
              <a:buNone/>
            </a:pPr>
            <a:r>
              <a:t/>
            </a:r>
            <a:endParaRPr sz="2000"/>
          </a:p>
        </p:txBody>
      </p:sp>
      <p:sp>
        <p:nvSpPr>
          <p:cNvPr id="225" name="Google Shape;225;g15106479295_0_752"/>
          <p:cNvSpPr txBox="1"/>
          <p:nvPr>
            <p:ph idx="1" type="body"/>
          </p:nvPr>
        </p:nvSpPr>
        <p:spPr>
          <a:xfrm>
            <a:off x="5927175" y="1627125"/>
            <a:ext cx="5738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None/>
            </a:pPr>
            <a:r>
              <a:rPr lang="en-GB" sz="2000"/>
              <a:t>In order to deploy an ML model as a serverless function,</a:t>
            </a:r>
            <a:r>
              <a:rPr lang="en-GB" sz="2000">
                <a:solidFill>
                  <a:srgbClr val="E36C09"/>
                </a:solidFill>
              </a:rPr>
              <a:t> the application code and dependencies are packaged into .zip files, with a single entry point function</a:t>
            </a:r>
            <a:r>
              <a:rPr lang="en-GB" sz="2000"/>
              <a:t>. This function then could be managed by major cloud providers such as Azure Functions, AWS Lambda, or Google Cloud Functions. </a:t>
            </a:r>
            <a:endParaRPr sz="2000"/>
          </a:p>
        </p:txBody>
      </p:sp>
      <p:pic>
        <p:nvPicPr>
          <p:cNvPr id="226" name="Google Shape;226;g15106479295_0_752"/>
          <p:cNvPicPr preferRelativeResize="0"/>
          <p:nvPr/>
        </p:nvPicPr>
        <p:blipFill>
          <a:blip r:embed="rId3">
            <a:alphaModFix/>
          </a:blip>
          <a:stretch>
            <a:fillRect/>
          </a:stretch>
        </p:blipFill>
        <p:spPr>
          <a:xfrm>
            <a:off x="5927175" y="3890313"/>
            <a:ext cx="6095999" cy="263181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15106479295_0_247"/>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solidFill>
                  <a:srgbClr val="E36C09"/>
                </a:solidFill>
              </a:rPr>
              <a:t>How often should models be retrained?</a:t>
            </a:r>
            <a:endParaRPr sz="2000">
              <a:solidFill>
                <a:srgbClr val="E36C09"/>
              </a:solidFill>
            </a:endParaRPr>
          </a:p>
          <a:p>
            <a:pPr indent="0" lvl="0" marL="0" rtl="0" algn="l">
              <a:spcBef>
                <a:spcPts val="0"/>
              </a:spcBef>
              <a:spcAft>
                <a:spcPts val="0"/>
              </a:spcAft>
              <a:buNone/>
            </a:pPr>
            <a:r>
              <a:t/>
            </a:r>
            <a:endParaRPr sz="2000">
              <a:solidFill>
                <a:srgbClr val="E36C09"/>
              </a:solidFill>
            </a:endParaRPr>
          </a:p>
          <a:p>
            <a:pPr indent="0" lvl="0" marL="0" rtl="0" algn="l">
              <a:spcBef>
                <a:spcPts val="0"/>
              </a:spcBef>
              <a:spcAft>
                <a:spcPts val="0"/>
              </a:spcAft>
              <a:buNone/>
            </a:pPr>
            <a:r>
              <a:rPr lang="en-GB" sz="2000"/>
              <a:t>Unfortunately, there is no easy answer, as this question depends on many factors, including:</a:t>
            </a:r>
            <a:endParaRPr sz="2000"/>
          </a:p>
          <a:p>
            <a:pPr indent="-298450" lvl="0" marL="457200" rtl="0" algn="l">
              <a:lnSpc>
                <a:spcPct val="115000"/>
              </a:lnSpc>
              <a:spcBef>
                <a:spcPts val="1200"/>
              </a:spcBef>
              <a:spcAft>
                <a:spcPts val="0"/>
              </a:spcAft>
              <a:buSzPts val="1100"/>
              <a:buChar char="●"/>
            </a:pPr>
            <a:r>
              <a:rPr lang="en-GB" sz="2000">
                <a:solidFill>
                  <a:srgbClr val="E36C09"/>
                </a:solidFill>
              </a:rPr>
              <a:t>The domain</a:t>
            </a:r>
            <a:r>
              <a:rPr lang="en-GB" sz="2000"/>
              <a:t>: Models in areas like cybersecurity or real-time trading need to be updated regularly to keep up with the constant changes inherent in these fields. Physical models, like voice recognition, are generally more stable, because the patterns don’toften abruptly change.</a:t>
            </a:r>
            <a:endParaRPr sz="2000"/>
          </a:p>
          <a:p>
            <a:pPr indent="-298450" lvl="0" marL="457200" rtl="0" algn="l">
              <a:lnSpc>
                <a:spcPct val="115000"/>
              </a:lnSpc>
              <a:spcBef>
                <a:spcPts val="0"/>
              </a:spcBef>
              <a:spcAft>
                <a:spcPts val="0"/>
              </a:spcAft>
              <a:buSzPts val="1100"/>
              <a:buChar char="●"/>
            </a:pPr>
            <a:r>
              <a:rPr lang="en-GB" sz="2000">
                <a:solidFill>
                  <a:srgbClr val="E36C09"/>
                </a:solidFill>
              </a:rPr>
              <a:t>The cost</a:t>
            </a:r>
            <a:r>
              <a:rPr lang="en-GB" sz="2000"/>
              <a:t>: Organizations need to consider whether the cost of retraining is worth the improvement in performance.</a:t>
            </a:r>
            <a:endParaRPr sz="2000"/>
          </a:p>
          <a:p>
            <a:pPr indent="-298450" lvl="0" marL="457200" rtl="0" algn="l">
              <a:lnSpc>
                <a:spcPct val="115000"/>
              </a:lnSpc>
              <a:spcBef>
                <a:spcPts val="0"/>
              </a:spcBef>
              <a:spcAft>
                <a:spcPts val="0"/>
              </a:spcAft>
              <a:buSzPts val="1100"/>
              <a:buChar char="●"/>
            </a:pPr>
            <a:r>
              <a:rPr lang="en-GB" sz="2000">
                <a:solidFill>
                  <a:srgbClr val="E36C09"/>
                </a:solidFill>
              </a:rPr>
              <a:t>The model performance</a:t>
            </a:r>
            <a:r>
              <a:rPr lang="en-GB" sz="2000"/>
              <a:t>: the model performance is restrained by the limited number of training examples, and thus the decision to retrain hinges on collecting enough new data.</a:t>
            </a:r>
            <a:endParaRPr sz="1100">
              <a:latin typeface="Arial"/>
              <a:ea typeface="Arial"/>
              <a:cs typeface="Arial"/>
              <a:sym typeface="Arial"/>
            </a:endParaRPr>
          </a:p>
        </p:txBody>
      </p:sp>
      <p:sp>
        <p:nvSpPr>
          <p:cNvPr id="232" name="Google Shape;232;g15106479295_0_24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33" name="Google Shape;233;g15106479295_0_24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rgbClr val="000000"/>
                </a:solidFill>
                <a:latin typeface="Calibri"/>
                <a:ea typeface="Calibri"/>
                <a:cs typeface="Calibri"/>
                <a:sym typeface="Calibri"/>
              </a:rPr>
              <a:t>Concept Drift</a:t>
            </a:r>
            <a:endParaRPr sz="4400">
              <a:solidFill>
                <a:srgbClr val="000000"/>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g15106479295_0_270"/>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It’s important to note that the goal of </a:t>
            </a:r>
            <a:r>
              <a:rPr lang="en-GB" sz="2000">
                <a:solidFill>
                  <a:srgbClr val="E36C09"/>
                </a:solidFill>
              </a:rPr>
              <a:t>notifications </a:t>
            </a:r>
            <a:r>
              <a:rPr lang="en-GB" sz="2000"/>
              <a:t>is not necessarily to kick off an automated process of retraining, validation, and deployment. Model performance can change for a variety of reasons, and retraining may not always be the answer. The point is </a:t>
            </a:r>
            <a:r>
              <a:rPr lang="en-GB" sz="2000">
                <a:solidFill>
                  <a:srgbClr val="E36C09"/>
                </a:solidFill>
              </a:rPr>
              <a:t>to alert the data scientist</a:t>
            </a:r>
            <a:r>
              <a:rPr b="1" lang="en-GB" sz="2000"/>
              <a:t> </a:t>
            </a:r>
            <a:r>
              <a:rPr lang="en-GB" sz="2000"/>
              <a:t>of the change; that person can then diagnose the issue and evaluate the next course of action.</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Practically, every deployed model should come with </a:t>
            </a:r>
            <a:r>
              <a:rPr lang="en-GB" sz="2000">
                <a:solidFill>
                  <a:srgbClr val="E36C09"/>
                </a:solidFill>
              </a:rPr>
              <a:t>monitoring metrics</a:t>
            </a:r>
            <a:r>
              <a:rPr lang="en-GB" sz="2000"/>
              <a:t> and corresponding </a:t>
            </a:r>
            <a:r>
              <a:rPr lang="en-GB" sz="2000">
                <a:solidFill>
                  <a:srgbClr val="E36C09"/>
                </a:solidFill>
              </a:rPr>
              <a:t>warning thresholds</a:t>
            </a:r>
            <a:r>
              <a:rPr b="1" lang="en-GB" sz="2000"/>
              <a:t> </a:t>
            </a:r>
            <a:r>
              <a:rPr lang="en-GB" sz="2000"/>
              <a:t>to detect meaningful business performance drops as quickly as possible.</a:t>
            </a:r>
            <a:endParaRPr sz="2000"/>
          </a:p>
        </p:txBody>
      </p:sp>
      <p:sp>
        <p:nvSpPr>
          <p:cNvPr id="239" name="Google Shape;239;g15106479295_0_27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40" name="Google Shape;240;g15106479295_0_270"/>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sz="4400">
                <a:solidFill>
                  <a:schemeClr val="dk1"/>
                </a:solidFill>
                <a:latin typeface="Calibri"/>
                <a:ea typeface="Calibri"/>
                <a:cs typeface="Calibri"/>
                <a:sym typeface="Calibri"/>
              </a:rPr>
              <a:t>Model Monitoring</a:t>
            </a:r>
            <a:endParaRPr sz="44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15106479295_0_278"/>
          <p:cNvSpPr txBox="1"/>
          <p:nvPr>
            <p:ph idx="1" type="body"/>
          </p:nvPr>
        </p:nvSpPr>
        <p:spPr>
          <a:xfrm>
            <a:off x="609600" y="1600200"/>
            <a:ext cx="54864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A approach to monitor its performance degradation: </a:t>
            </a:r>
            <a:r>
              <a:rPr lang="en-GB" sz="2000">
                <a:solidFill>
                  <a:srgbClr val="E36C09"/>
                </a:solidFill>
              </a:rPr>
              <a:t>ground truth evaluation</a:t>
            </a:r>
            <a:r>
              <a:rPr lang="en-GB" sz="2000"/>
              <a:t>.</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Ground truth retraining requires </a:t>
            </a:r>
            <a:r>
              <a:rPr lang="en-GB" sz="2000">
                <a:solidFill>
                  <a:srgbClr val="E36C09"/>
                </a:solidFill>
              </a:rPr>
              <a:t>waiting for the label event</a:t>
            </a:r>
            <a:r>
              <a:rPr b="1" lang="en-GB" sz="2000"/>
              <a:t>. </a:t>
            </a:r>
            <a:r>
              <a:rPr lang="en-GB" sz="2000"/>
              <a:t>With the new ground truth collected, the next step is to compute the performance of the model based on ground truth and compare it with registered metrics in the training phase. When the difference surpasses a </a:t>
            </a:r>
            <a:r>
              <a:rPr lang="en-GB" sz="2000">
                <a:solidFill>
                  <a:srgbClr val="E36C09"/>
                </a:solidFill>
              </a:rPr>
              <a:t>threshold</a:t>
            </a:r>
            <a:r>
              <a:rPr lang="en-GB" sz="2000"/>
              <a:t>, the model can be deemed as outdated, and it should be retrained.</a:t>
            </a:r>
            <a:endParaRPr sz="2000"/>
          </a:p>
        </p:txBody>
      </p:sp>
      <p:sp>
        <p:nvSpPr>
          <p:cNvPr id="246" name="Google Shape;246;g15106479295_0_27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47" name="Google Shape;247;g15106479295_0_278"/>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Model Monitoring</a:t>
            </a:r>
            <a:endParaRPr sz="4400">
              <a:solidFill>
                <a:srgbClr val="000000"/>
              </a:solidFill>
              <a:latin typeface="Calibri"/>
              <a:ea typeface="Calibri"/>
              <a:cs typeface="Calibri"/>
              <a:sym typeface="Calibri"/>
            </a:endParaRPr>
          </a:p>
        </p:txBody>
      </p:sp>
      <p:sp>
        <p:nvSpPr>
          <p:cNvPr id="248" name="Google Shape;248;g15106479295_0_278"/>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GB" sz="2000"/>
              <a:t>The metrics to be monitored can be of two varieties:</a:t>
            </a:r>
            <a:endParaRPr sz="2000"/>
          </a:p>
          <a:p>
            <a:pPr indent="-298450" lvl="0" marL="457200" rtl="0" algn="l">
              <a:lnSpc>
                <a:spcPct val="115000"/>
              </a:lnSpc>
              <a:spcBef>
                <a:spcPts val="1200"/>
              </a:spcBef>
              <a:spcAft>
                <a:spcPts val="0"/>
              </a:spcAft>
              <a:buSzPts val="1100"/>
              <a:buChar char="●"/>
            </a:pPr>
            <a:r>
              <a:rPr lang="en-GB" sz="2000"/>
              <a:t>Statistical metrics like accuracy, ROC AUC, log loss, etc.</a:t>
            </a:r>
            <a:endParaRPr sz="2000"/>
          </a:p>
          <a:p>
            <a:pPr indent="-298450" lvl="0" marL="457200" rtl="0" algn="l">
              <a:lnSpc>
                <a:spcPct val="115000"/>
              </a:lnSpc>
              <a:spcBef>
                <a:spcPts val="0"/>
              </a:spcBef>
              <a:spcAft>
                <a:spcPts val="0"/>
              </a:spcAft>
              <a:buSzPts val="1100"/>
              <a:buChar char="●"/>
            </a:pPr>
            <a:r>
              <a:rPr lang="en-GB" sz="2000"/>
              <a:t>Business metrics, like cost-benefit assessment.</a:t>
            </a:r>
            <a:endParaRPr sz="2000"/>
          </a:p>
          <a:p>
            <a:pPr indent="0" lvl="0" marL="0" rtl="0" algn="l">
              <a:spcBef>
                <a:spcPts val="1200"/>
              </a:spcBef>
              <a:spcAft>
                <a:spcPts val="0"/>
              </a:spcAft>
              <a:buNone/>
            </a:pPr>
            <a:r>
              <a:t/>
            </a:r>
            <a:endParaRPr sz="2000"/>
          </a:p>
          <a:p>
            <a:pPr indent="0" lvl="0" marL="0" rtl="0" algn="l">
              <a:spcBef>
                <a:spcPts val="0"/>
              </a:spcBef>
              <a:spcAft>
                <a:spcPts val="0"/>
              </a:spcAft>
              <a:buNone/>
            </a:pPr>
            <a:r>
              <a:rPr lang="en-GB" sz="2000"/>
              <a:t>But ground truth is </a:t>
            </a:r>
            <a:r>
              <a:rPr lang="en-GB" sz="2000">
                <a:solidFill>
                  <a:srgbClr val="E36C09"/>
                </a:solidFill>
              </a:rPr>
              <a:t>not always immediately</a:t>
            </a:r>
            <a:r>
              <a:rPr lang="en-GB" sz="2000"/>
              <a:t>, or even imminently, </a:t>
            </a:r>
            <a:r>
              <a:rPr lang="en-GB" sz="2000">
                <a:solidFill>
                  <a:srgbClr val="E36C09"/>
                </a:solidFill>
              </a:rPr>
              <a:t>available</a:t>
            </a:r>
            <a:r>
              <a:rPr lang="en-GB" sz="2000"/>
              <a:t>. </a:t>
            </a:r>
            <a:endParaRPr sz="2000"/>
          </a:p>
          <a:p>
            <a:pPr indent="0" lvl="0" marL="0" rtl="0" algn="l">
              <a:spcBef>
                <a:spcPts val="0"/>
              </a:spcBef>
              <a:spcAft>
                <a:spcPts val="0"/>
              </a:spcAft>
              <a:buNone/>
            </a:pPr>
            <a:r>
              <a:rPr lang="en-GB" sz="2000"/>
              <a:t>For some types of models, teams need to wait months (or longer) for ground truth labels to be available, which can mean significant economic loss if the model is degrading quickly.</a:t>
            </a:r>
            <a:endParaRPr sz="2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g15106479295_0_293"/>
          <p:cNvSpPr txBox="1"/>
          <p:nvPr>
            <p:ph idx="1" type="body"/>
          </p:nvPr>
        </p:nvSpPr>
        <p:spPr>
          <a:xfrm>
            <a:off x="609600" y="1600200"/>
            <a:ext cx="54864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Another approach to monitor its performance degradation: </a:t>
            </a:r>
            <a:r>
              <a:rPr lang="en-GB" sz="2000">
                <a:solidFill>
                  <a:srgbClr val="E36C09"/>
                </a:solidFill>
              </a:rPr>
              <a:t>input drift detection</a:t>
            </a:r>
            <a:r>
              <a:rPr lang="en-GB" sz="2000"/>
              <a:t>.</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It's a more practical approach. </a:t>
            </a:r>
            <a:endParaRPr sz="2000"/>
          </a:p>
          <a:p>
            <a:pPr indent="0" lvl="0" marL="0" rtl="0" algn="l">
              <a:spcBef>
                <a:spcPts val="0"/>
              </a:spcBef>
              <a:spcAft>
                <a:spcPts val="0"/>
              </a:spcAft>
              <a:buNone/>
            </a:pPr>
            <a:r>
              <a:rPr lang="en-GB" sz="2000"/>
              <a:t>The resulting distribution shift is called a drift.</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Input drift is based on the principle that a model is only going to predict accurately if the data it was trained on is an accurate reflection of the real world. </a:t>
            </a:r>
            <a:endParaRPr sz="2000"/>
          </a:p>
        </p:txBody>
      </p:sp>
      <p:sp>
        <p:nvSpPr>
          <p:cNvPr id="254" name="Google Shape;254;g15106479295_0_29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55" name="Google Shape;255;g15106479295_0_293"/>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Model Monitoring</a:t>
            </a:r>
            <a:endParaRPr sz="4400">
              <a:solidFill>
                <a:srgbClr val="000000"/>
              </a:solidFill>
              <a:latin typeface="Calibri"/>
              <a:ea typeface="Calibri"/>
              <a:cs typeface="Calibri"/>
              <a:sym typeface="Calibri"/>
            </a:endParaRPr>
          </a:p>
        </p:txBody>
      </p:sp>
      <p:sp>
        <p:nvSpPr>
          <p:cNvPr id="256" name="Google Shape;256;g15106479295_0_293"/>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The beauty of this approach is that all the data required for this test </a:t>
            </a:r>
            <a:r>
              <a:rPr lang="en-GB" sz="2000">
                <a:solidFill>
                  <a:srgbClr val="E36C09"/>
                </a:solidFill>
              </a:rPr>
              <a:t>already exists</a:t>
            </a:r>
            <a:r>
              <a:rPr lang="en-GB" sz="2000"/>
              <a:t>, so there is no need to wait for ground truth or any other information. </a:t>
            </a:r>
            <a:endParaRPr sz="2000"/>
          </a:p>
          <a:p>
            <a:pPr indent="0" lvl="0" marL="0" rtl="0" algn="l">
              <a:spcBef>
                <a:spcPts val="0"/>
              </a:spcBef>
              <a:spcAft>
                <a:spcPts val="0"/>
              </a:spcAft>
              <a:buClr>
                <a:schemeClr val="dk1"/>
              </a:buClr>
              <a:buSzPts val="1100"/>
              <a:buFont typeface="Arial"/>
              <a:buNone/>
            </a:pPr>
            <a:r>
              <a:rPr lang="en-GB" sz="2000"/>
              <a:t>Identifying drift is one of the most important components of an adaptable MLOps strategy, and one that can bring agility to the organization’s enterprise.</a:t>
            </a:r>
            <a:endParaRPr sz="2000"/>
          </a:p>
          <a:p>
            <a:pPr indent="0" lvl="0" marL="0" rtl="0" algn="l">
              <a:spcBef>
                <a:spcPts val="0"/>
              </a:spcBef>
              <a:spcAft>
                <a:spcPts val="0"/>
              </a:spcAft>
              <a:buNone/>
            </a:pPr>
            <a:r>
              <a:t/>
            </a:r>
            <a:endParaRPr sz="20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g15106479295_0_308"/>
          <p:cNvSpPr txBox="1"/>
          <p:nvPr>
            <p:ph idx="1" type="body"/>
          </p:nvPr>
        </p:nvSpPr>
        <p:spPr>
          <a:xfrm>
            <a:off x="609600" y="1600200"/>
            <a:ext cx="56643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There are two common approaches to apply the input drift detection.</a:t>
            </a:r>
            <a:endParaRPr sz="2000"/>
          </a:p>
          <a:p>
            <a:pPr indent="0" lvl="0" marL="0" rtl="0" algn="l">
              <a:lnSpc>
                <a:spcPct val="115000"/>
              </a:lnSpc>
              <a:spcBef>
                <a:spcPts val="1200"/>
              </a:spcBef>
              <a:spcAft>
                <a:spcPts val="0"/>
              </a:spcAft>
              <a:buNone/>
            </a:pPr>
            <a:r>
              <a:rPr lang="en-GB" sz="2000">
                <a:solidFill>
                  <a:srgbClr val="E36C09"/>
                </a:solidFill>
              </a:rPr>
              <a:t>Univariate statistical tests</a:t>
            </a:r>
            <a:endParaRPr sz="2000">
              <a:solidFill>
                <a:srgbClr val="E36C09"/>
              </a:solidFill>
            </a:endParaRPr>
          </a:p>
          <a:p>
            <a:pPr indent="-355600" lvl="0" marL="457200" rtl="0" algn="l">
              <a:lnSpc>
                <a:spcPct val="115000"/>
              </a:lnSpc>
              <a:spcBef>
                <a:spcPts val="1200"/>
              </a:spcBef>
              <a:spcAft>
                <a:spcPts val="0"/>
              </a:spcAft>
              <a:buSzPts val="2000"/>
              <a:buChar char="•"/>
            </a:pPr>
            <a:r>
              <a:rPr lang="en-GB" sz="2000"/>
              <a:t>This method requires applying a </a:t>
            </a:r>
            <a:r>
              <a:rPr lang="en-GB" sz="2000">
                <a:solidFill>
                  <a:srgbClr val="E36C09"/>
                </a:solidFill>
              </a:rPr>
              <a:t>statistical test</a:t>
            </a:r>
            <a:r>
              <a:rPr b="1" lang="en-GB" sz="2000"/>
              <a:t> </a:t>
            </a:r>
            <a:r>
              <a:rPr lang="en-GB" sz="2000"/>
              <a:t>on data. The basic approaches rely on these two tests:</a:t>
            </a:r>
            <a:endParaRPr sz="2000"/>
          </a:p>
          <a:p>
            <a:pPr indent="-355600" lvl="0" marL="457200" rtl="0" algn="l">
              <a:lnSpc>
                <a:spcPct val="115000"/>
              </a:lnSpc>
              <a:spcBef>
                <a:spcPts val="0"/>
              </a:spcBef>
              <a:spcAft>
                <a:spcPts val="0"/>
              </a:spcAft>
              <a:buSzPts val="2000"/>
              <a:buChar char="•"/>
            </a:pPr>
            <a:r>
              <a:rPr lang="en-GB" sz="2000">
                <a:solidFill>
                  <a:srgbClr val="E36C09"/>
                </a:solidFill>
              </a:rPr>
              <a:t>For continuous features</a:t>
            </a:r>
            <a:r>
              <a:rPr lang="en-GB" sz="2000"/>
              <a:t>, the Kolmogorov-Smirnov test: to check whether two samples come from the same distribution.</a:t>
            </a:r>
            <a:endParaRPr sz="2000"/>
          </a:p>
          <a:p>
            <a:pPr indent="-355600" lvl="0" marL="457200" rtl="0" algn="l">
              <a:lnSpc>
                <a:spcPct val="115000"/>
              </a:lnSpc>
              <a:spcBef>
                <a:spcPts val="0"/>
              </a:spcBef>
              <a:spcAft>
                <a:spcPts val="0"/>
              </a:spcAft>
              <a:buSzPts val="2000"/>
              <a:buChar char="•"/>
            </a:pPr>
            <a:r>
              <a:rPr lang="en-GB" sz="2000">
                <a:solidFill>
                  <a:srgbClr val="E36C09"/>
                </a:solidFill>
              </a:rPr>
              <a:t>For categorical features</a:t>
            </a:r>
            <a:r>
              <a:rPr lang="en-GB" sz="2000"/>
              <a:t>, the Chi-squared test: to check whether the observed frequencies for a categorical feature match the expected frequencies</a:t>
            </a:r>
            <a:endParaRPr sz="2000"/>
          </a:p>
          <a:p>
            <a:pPr indent="0" lvl="0" marL="0" rtl="0" algn="l">
              <a:spcBef>
                <a:spcPts val="1200"/>
              </a:spcBef>
              <a:spcAft>
                <a:spcPts val="0"/>
              </a:spcAft>
              <a:buNone/>
            </a:pPr>
            <a:r>
              <a:t/>
            </a:r>
            <a:endParaRPr sz="2000"/>
          </a:p>
        </p:txBody>
      </p:sp>
      <p:sp>
        <p:nvSpPr>
          <p:cNvPr id="262" name="Google Shape;262;g15106479295_0_30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63" name="Google Shape;263;g15106479295_0_308"/>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Model Monitoring</a:t>
            </a:r>
            <a:endParaRPr sz="4400">
              <a:solidFill>
                <a:srgbClr val="000000"/>
              </a:solidFill>
              <a:latin typeface="Calibri"/>
              <a:ea typeface="Calibri"/>
              <a:cs typeface="Calibri"/>
              <a:sym typeface="Calibri"/>
            </a:endParaRPr>
          </a:p>
        </p:txBody>
      </p:sp>
      <p:sp>
        <p:nvSpPr>
          <p:cNvPr id="264" name="Google Shape;264;g15106479295_0_308"/>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Domain classifier</a:t>
            </a:r>
            <a:endParaRPr sz="2000"/>
          </a:p>
          <a:p>
            <a:pPr indent="-298450" lvl="0" marL="457200" rtl="0" algn="l">
              <a:lnSpc>
                <a:spcPct val="115000"/>
              </a:lnSpc>
              <a:spcBef>
                <a:spcPts val="1200"/>
              </a:spcBef>
              <a:spcAft>
                <a:spcPts val="0"/>
              </a:spcAft>
              <a:buSzPts val="1100"/>
              <a:buChar char="●"/>
            </a:pPr>
            <a:r>
              <a:rPr lang="en-GB" sz="2000"/>
              <a:t>Data scientists train a model that tries to </a:t>
            </a:r>
            <a:r>
              <a:rPr lang="en-GB" sz="2000">
                <a:solidFill>
                  <a:srgbClr val="E36C09"/>
                </a:solidFill>
              </a:rPr>
              <a:t>discriminate between the original dataset and the development dataset</a:t>
            </a:r>
            <a:r>
              <a:rPr lang="en-GB" sz="2000"/>
              <a:t>. In other words, they stack the two datasets and train a classifier that aims at predicting the data’s origin. The performance of the model (its accuracy, for example) can then be considered as a metric for the drift level.</a:t>
            </a:r>
            <a:endParaRPr sz="2000"/>
          </a:p>
          <a:p>
            <a:pPr indent="-298450" lvl="0" marL="457200" rtl="0" algn="l">
              <a:lnSpc>
                <a:spcPct val="115000"/>
              </a:lnSpc>
              <a:spcBef>
                <a:spcPts val="0"/>
              </a:spcBef>
              <a:spcAft>
                <a:spcPts val="0"/>
              </a:spcAft>
              <a:buSzPts val="1100"/>
              <a:buChar char="●"/>
            </a:pPr>
            <a:r>
              <a:rPr lang="en-GB" sz="2000"/>
              <a:t>If this model is successful in its task it implies that the data used at training time and the new data can be </a:t>
            </a:r>
            <a:r>
              <a:rPr lang="en-GB" sz="2000">
                <a:solidFill>
                  <a:srgbClr val="E36C09"/>
                </a:solidFill>
              </a:rPr>
              <a:t>distinguished</a:t>
            </a:r>
            <a:r>
              <a:rPr lang="en-GB" sz="2000"/>
              <a:t>, so it’s fair to say that the new data </a:t>
            </a:r>
            <a:r>
              <a:rPr lang="en-GB" sz="2000">
                <a:solidFill>
                  <a:srgbClr val="E36C09"/>
                </a:solidFill>
              </a:rPr>
              <a:t>has drifted</a:t>
            </a:r>
            <a:r>
              <a:rPr lang="en-GB" sz="2000"/>
              <a:t>.</a:t>
            </a:r>
            <a:endParaRPr sz="2000"/>
          </a:p>
          <a:p>
            <a:pPr indent="0" lvl="0" marL="0" rtl="0" algn="l">
              <a:spcBef>
                <a:spcPts val="1200"/>
              </a:spcBef>
              <a:spcAft>
                <a:spcPts val="0"/>
              </a:spcAft>
              <a:buNone/>
            </a:pPr>
            <a:r>
              <a:t/>
            </a:r>
            <a:endParaRPr sz="2000"/>
          </a:p>
          <a:p>
            <a:pPr indent="0" lvl="0" marL="0" rtl="0" algn="l">
              <a:spcBef>
                <a:spcPts val="0"/>
              </a:spcBef>
              <a:spcAft>
                <a:spcPts val="0"/>
              </a:spcAft>
              <a:buNone/>
            </a:pPr>
            <a:r>
              <a:t/>
            </a:r>
            <a:endParaRPr sz="20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15106479295_0_321"/>
          <p:cNvSpPr txBox="1"/>
          <p:nvPr>
            <p:ph idx="1" type="body"/>
          </p:nvPr>
        </p:nvSpPr>
        <p:spPr>
          <a:xfrm>
            <a:off x="609600" y="1600200"/>
            <a:ext cx="5664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An </a:t>
            </a:r>
            <a:r>
              <a:rPr lang="en-GB" sz="2000">
                <a:solidFill>
                  <a:srgbClr val="E36C09"/>
                </a:solidFill>
              </a:rPr>
              <a:t>event log</a:t>
            </a:r>
            <a:r>
              <a:rPr lang="en-GB" sz="2000"/>
              <a:t> of a machine learning system is a record with a </a:t>
            </a:r>
            <a:r>
              <a:rPr lang="en-GB" sz="2000">
                <a:solidFill>
                  <a:srgbClr val="E36C09"/>
                </a:solidFill>
              </a:rPr>
              <a:t>timestamp </a:t>
            </a:r>
            <a:r>
              <a:rPr lang="en-GB" sz="2000"/>
              <a:t>and the following information.</a:t>
            </a:r>
            <a:endParaRPr sz="2000"/>
          </a:p>
          <a:p>
            <a:pPr indent="-355600" lvl="0" marL="457200" rtl="0" algn="l">
              <a:lnSpc>
                <a:spcPct val="115000"/>
              </a:lnSpc>
              <a:spcBef>
                <a:spcPts val="1200"/>
              </a:spcBef>
              <a:spcAft>
                <a:spcPts val="0"/>
              </a:spcAft>
              <a:buSzPts val="2000"/>
              <a:buChar char="•"/>
            </a:pPr>
            <a:r>
              <a:rPr lang="en-GB" sz="2000">
                <a:solidFill>
                  <a:srgbClr val="E36C09"/>
                </a:solidFill>
              </a:rPr>
              <a:t>Model metadata</a:t>
            </a:r>
            <a:r>
              <a:rPr b="1" lang="en-GB" sz="2000"/>
              <a:t>:</a:t>
            </a:r>
            <a:r>
              <a:rPr lang="en-GB" sz="2000"/>
              <a:t> Identification of the model and the version.</a:t>
            </a:r>
            <a:endParaRPr sz="2000"/>
          </a:p>
          <a:p>
            <a:pPr indent="-355600" lvl="0" marL="457200" rtl="0" algn="l">
              <a:lnSpc>
                <a:spcPct val="115000"/>
              </a:lnSpc>
              <a:spcBef>
                <a:spcPts val="0"/>
              </a:spcBef>
              <a:spcAft>
                <a:spcPts val="0"/>
              </a:spcAft>
              <a:buSzPts val="2000"/>
              <a:buChar char="•"/>
            </a:pPr>
            <a:r>
              <a:rPr lang="en-GB" sz="2000">
                <a:solidFill>
                  <a:srgbClr val="E36C09"/>
                </a:solidFill>
              </a:rPr>
              <a:t>Model inputs</a:t>
            </a:r>
            <a:r>
              <a:rPr b="1" lang="en-GB" sz="2000"/>
              <a:t>:</a:t>
            </a:r>
            <a:r>
              <a:rPr lang="en-GB" sz="2000"/>
              <a:t> Feature values of new observations, which allow for verification of whether the new incoming data is what the model was expecting and thus allowing for detection of data drift.</a:t>
            </a:r>
            <a:endParaRPr sz="2000"/>
          </a:p>
          <a:p>
            <a:pPr indent="-355600" lvl="0" marL="457200" rtl="0" algn="l">
              <a:lnSpc>
                <a:spcPct val="115000"/>
              </a:lnSpc>
              <a:spcBef>
                <a:spcPts val="0"/>
              </a:spcBef>
              <a:spcAft>
                <a:spcPts val="0"/>
              </a:spcAft>
              <a:buSzPts val="2000"/>
              <a:buChar char="•"/>
            </a:pPr>
            <a:r>
              <a:rPr lang="en-GB" sz="2000">
                <a:solidFill>
                  <a:srgbClr val="E36C09"/>
                </a:solidFill>
              </a:rPr>
              <a:t>Model outputs</a:t>
            </a:r>
            <a:r>
              <a:rPr b="1" lang="en-GB" sz="2000"/>
              <a:t>:</a:t>
            </a:r>
            <a:r>
              <a:rPr lang="en-GB" sz="2000"/>
              <a:t> Predictions made by the model that give a concrete idea about the model performance in a production environment.</a:t>
            </a:r>
            <a:endParaRPr sz="2000"/>
          </a:p>
        </p:txBody>
      </p:sp>
      <p:sp>
        <p:nvSpPr>
          <p:cNvPr id="270" name="Google Shape;270;g15106479295_0_321"/>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71" name="Google Shape;271;g15106479295_0_321"/>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Model Monitoring</a:t>
            </a:r>
            <a:endParaRPr sz="4400">
              <a:solidFill>
                <a:srgbClr val="000000"/>
              </a:solidFill>
              <a:latin typeface="Calibri"/>
              <a:ea typeface="Calibri"/>
              <a:cs typeface="Calibri"/>
              <a:sym typeface="Calibri"/>
            </a:endParaRPr>
          </a:p>
        </p:txBody>
      </p:sp>
      <p:sp>
        <p:nvSpPr>
          <p:cNvPr id="272" name="Google Shape;272;g15106479295_0_321"/>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lang="en-GB" sz="2000">
                <a:solidFill>
                  <a:srgbClr val="E36C09"/>
                </a:solidFill>
              </a:rPr>
              <a:t>System action</a:t>
            </a:r>
            <a:r>
              <a:rPr b="1" lang="en-GB" sz="2000"/>
              <a:t>:</a:t>
            </a:r>
            <a:r>
              <a:rPr lang="en-GB" sz="2000"/>
              <a:t> the more common situation than the system will take an action based on this prediction.</a:t>
            </a:r>
            <a:endParaRPr sz="2000"/>
          </a:p>
          <a:p>
            <a:pPr indent="-355600" lvl="0" marL="457200" rtl="0" algn="l">
              <a:lnSpc>
                <a:spcPct val="115000"/>
              </a:lnSpc>
              <a:spcBef>
                <a:spcPts val="0"/>
              </a:spcBef>
              <a:spcAft>
                <a:spcPts val="0"/>
              </a:spcAft>
              <a:buSzPts val="2000"/>
              <a:buChar char="•"/>
            </a:pPr>
            <a:r>
              <a:rPr lang="en-GB" sz="2000">
                <a:solidFill>
                  <a:srgbClr val="E36C09"/>
                </a:solidFill>
              </a:rPr>
              <a:t>Model explanation</a:t>
            </a:r>
            <a:r>
              <a:rPr b="1" lang="en-GB" sz="2000"/>
              <a:t>: </a:t>
            </a:r>
            <a:r>
              <a:rPr lang="en-GB" sz="2000"/>
              <a:t>In some highly regulated domains such as finance or healthcare, predictions must come with an explanation. This kind of information is usually computed with techniques such as Shapley value computation and should be logged to identify potential issues with the model</a:t>
            </a:r>
            <a:endParaRPr sz="2000"/>
          </a:p>
          <a:p>
            <a:pPr indent="0" lvl="0" marL="457200" rtl="0" algn="l">
              <a:lnSpc>
                <a:spcPct val="115000"/>
              </a:lnSpc>
              <a:spcBef>
                <a:spcPts val="1200"/>
              </a:spcBef>
              <a:spcAft>
                <a:spcPts val="0"/>
              </a:spcAft>
              <a:buNone/>
            </a:pPr>
            <a:r>
              <a:t/>
            </a:r>
            <a:endParaRPr sz="2000"/>
          </a:p>
          <a:p>
            <a:pPr indent="0" lvl="0" marL="0" rtl="0" algn="l">
              <a:spcBef>
                <a:spcPts val="1200"/>
              </a:spcBef>
              <a:spcAft>
                <a:spcPts val="0"/>
              </a:spcAft>
              <a:buNone/>
            </a:pPr>
            <a:r>
              <a:t/>
            </a:r>
            <a:endParaRPr sz="2000"/>
          </a:p>
          <a:p>
            <a:pPr indent="0" lvl="0" marL="0" rtl="0" algn="l">
              <a:spcBef>
                <a:spcPts val="0"/>
              </a:spcBef>
              <a:spcAft>
                <a:spcPts val="0"/>
              </a:spcAft>
              <a:buNone/>
            </a:pPr>
            <a:r>
              <a:t/>
            </a:r>
            <a:endParaRPr sz="20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g15106479295_0_357"/>
          <p:cNvSpPr txBox="1"/>
          <p:nvPr>
            <p:ph idx="1" type="body"/>
          </p:nvPr>
        </p:nvSpPr>
        <p:spPr>
          <a:xfrm>
            <a:off x="609600" y="1600200"/>
            <a:ext cx="5415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A main modes of online evaluation is </a:t>
            </a:r>
            <a:r>
              <a:rPr lang="en-GB" sz="2000">
                <a:solidFill>
                  <a:srgbClr val="E36C09"/>
                </a:solidFill>
              </a:rPr>
              <a:t>Champion/challenger </a:t>
            </a:r>
            <a:r>
              <a:rPr lang="en-GB" sz="2000"/>
              <a:t>(otherwise known as </a:t>
            </a:r>
            <a:r>
              <a:rPr lang="en-GB" sz="2000">
                <a:solidFill>
                  <a:srgbClr val="E36C09"/>
                </a:solidFill>
              </a:rPr>
              <a:t>shadow testing</a:t>
            </a:r>
            <a:r>
              <a:rPr lang="en-GB" sz="2000"/>
              <a:t>), where the candidate model shadows the deployed model and scores the same live requests.</a:t>
            </a:r>
            <a:endParaRPr sz="2000"/>
          </a:p>
          <a:p>
            <a:pPr indent="0" lvl="0" marL="0" rtl="0" algn="l">
              <a:lnSpc>
                <a:spcPct val="115000"/>
              </a:lnSpc>
              <a:spcBef>
                <a:spcPts val="1200"/>
              </a:spcBef>
              <a:spcAft>
                <a:spcPts val="1200"/>
              </a:spcAft>
              <a:buNone/>
            </a:pPr>
            <a:r>
              <a:rPr lang="en-GB" sz="2000"/>
              <a:t>Champion/challenger involves deploying one or several additional models (the challengers) to the production environment. These models receive and score the same incoming requests as the active model (the champion). The predictions are simply logged for further analysis.</a:t>
            </a:r>
            <a:endParaRPr sz="2000"/>
          </a:p>
        </p:txBody>
      </p:sp>
      <p:sp>
        <p:nvSpPr>
          <p:cNvPr id="278" name="Google Shape;278;g15106479295_0_35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79" name="Google Shape;279;g15106479295_0_35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Model Evaluation</a:t>
            </a:r>
            <a:endParaRPr sz="4400">
              <a:solidFill>
                <a:schemeClr val="dk1"/>
              </a:solidFill>
              <a:latin typeface="Calibri"/>
              <a:ea typeface="Calibri"/>
              <a:cs typeface="Calibri"/>
              <a:sym typeface="Calibri"/>
            </a:endParaRPr>
          </a:p>
        </p:txBody>
      </p:sp>
      <p:sp>
        <p:nvSpPr>
          <p:cNvPr id="280" name="Google Shape;280;g15106479295_0_357"/>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This setup allows for two things:</a:t>
            </a:r>
            <a:endParaRPr sz="2000"/>
          </a:p>
          <a:p>
            <a:pPr indent="-355600" lvl="0" marL="457200" rtl="0" algn="l">
              <a:lnSpc>
                <a:spcPct val="115000"/>
              </a:lnSpc>
              <a:spcBef>
                <a:spcPts val="1200"/>
              </a:spcBef>
              <a:spcAft>
                <a:spcPts val="0"/>
              </a:spcAft>
              <a:buSzPts val="2000"/>
              <a:buChar char="•"/>
            </a:pPr>
            <a:r>
              <a:rPr lang="en-GB" sz="2000"/>
              <a:t>Verification that the </a:t>
            </a:r>
            <a:r>
              <a:rPr lang="en-GB" sz="2000">
                <a:solidFill>
                  <a:srgbClr val="E36C09"/>
                </a:solidFill>
              </a:rPr>
              <a:t>performance </a:t>
            </a:r>
            <a:r>
              <a:rPr lang="en-GB" sz="2000"/>
              <a:t>of the new models is better than, or at least as good as, the old model. Because the two models are scoring on the </a:t>
            </a:r>
            <a:r>
              <a:rPr lang="en-GB" sz="2000">
                <a:solidFill>
                  <a:srgbClr val="E36C09"/>
                </a:solidFill>
              </a:rPr>
              <a:t>same data</a:t>
            </a:r>
            <a:r>
              <a:rPr lang="en-GB" sz="2000"/>
              <a:t>, there is a direct comparison of their </a:t>
            </a:r>
            <a:r>
              <a:rPr lang="en-GB" sz="2000">
                <a:solidFill>
                  <a:srgbClr val="E36C09"/>
                </a:solidFill>
              </a:rPr>
              <a:t>accuracy </a:t>
            </a:r>
            <a:r>
              <a:rPr lang="en-GB" sz="2000"/>
              <a:t>in the production environment.</a:t>
            </a:r>
            <a:endParaRPr sz="2000"/>
          </a:p>
          <a:p>
            <a:pPr indent="-355600" lvl="0" marL="457200" rtl="0" algn="l">
              <a:lnSpc>
                <a:spcPct val="115000"/>
              </a:lnSpc>
              <a:spcBef>
                <a:spcPts val="0"/>
              </a:spcBef>
              <a:spcAft>
                <a:spcPts val="0"/>
              </a:spcAft>
              <a:buSzPts val="2000"/>
              <a:buChar char="•"/>
            </a:pPr>
            <a:r>
              <a:rPr lang="en-GB" sz="2000"/>
              <a:t>Measurement of how the new models </a:t>
            </a:r>
            <a:r>
              <a:rPr lang="en-GB" sz="2000">
                <a:solidFill>
                  <a:srgbClr val="E36C09"/>
                </a:solidFill>
              </a:rPr>
              <a:t>handle realistic load</a:t>
            </a:r>
            <a:r>
              <a:rPr lang="en-GB" sz="2000"/>
              <a:t>.</a:t>
            </a:r>
            <a:endParaRPr sz="2000"/>
          </a:p>
          <a:p>
            <a:pPr indent="0" lvl="0" marL="0" rtl="0" algn="l">
              <a:lnSpc>
                <a:spcPct val="115000"/>
              </a:lnSpc>
              <a:spcBef>
                <a:spcPts val="1200"/>
              </a:spcBef>
              <a:spcAft>
                <a:spcPts val="1200"/>
              </a:spcAft>
              <a:buNone/>
            </a:pPr>
            <a:r>
              <a:rPr lang="en-GB" sz="2000"/>
              <a:t>To be able to compare the champion and the challenger models, the </a:t>
            </a:r>
            <a:r>
              <a:rPr lang="en-GB" sz="2000">
                <a:solidFill>
                  <a:srgbClr val="E36C09"/>
                </a:solidFill>
              </a:rPr>
              <a:t>same information must be logged for both</a:t>
            </a:r>
            <a:r>
              <a:rPr lang="en-GB" sz="2000"/>
              <a:t>, including input data, output data, processing time, etc.</a:t>
            </a:r>
            <a:endParaRPr sz="2000">
              <a:solidFill>
                <a:srgbClr val="E36C09"/>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g15106479295_0_351"/>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Model Governance</a:t>
            </a:r>
            <a:endParaRPr/>
          </a:p>
        </p:txBody>
      </p:sp>
      <p:sp>
        <p:nvSpPr>
          <p:cNvPr id="286" name="Google Shape;286;g15106479295_0_351"/>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287" name="Google Shape;287;g15106479295_0_351"/>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22"/>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Machine Learning Engineering (MLE)</a:t>
            </a:r>
            <a:endParaRPr/>
          </a:p>
        </p:txBody>
      </p:sp>
      <p:sp>
        <p:nvSpPr>
          <p:cNvPr id="87" name="Google Shape;87;p22"/>
          <p:cNvSpPr txBox="1"/>
          <p:nvPr>
            <p:ph idx="1" type="body"/>
          </p:nvPr>
        </p:nvSpPr>
        <p:spPr>
          <a:xfrm>
            <a:off x="609600" y="1600200"/>
            <a:ext cx="66936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Instead of the term MLOps, we can use the definition of </a:t>
            </a:r>
            <a:r>
              <a:rPr lang="en-GB" sz="2000">
                <a:solidFill>
                  <a:srgbClr val="E36C09"/>
                </a:solidFill>
              </a:rPr>
              <a:t>Machine Learning Engineering (MLE)</a:t>
            </a:r>
            <a:r>
              <a:rPr lang="en-GB" sz="2000"/>
              <a:t>.</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MLE encompasses </a:t>
            </a:r>
            <a:r>
              <a:rPr lang="en-GB" sz="2000">
                <a:solidFill>
                  <a:srgbClr val="E36C09"/>
                </a:solidFill>
              </a:rPr>
              <a:t>all stages</a:t>
            </a:r>
            <a:r>
              <a:rPr lang="en-GB" sz="2000"/>
              <a:t> from data collection, to model building, to make the model available for use by the product or the consumers. MLE is the use of </a:t>
            </a:r>
            <a:r>
              <a:rPr lang="en-GB" sz="2000">
                <a:solidFill>
                  <a:srgbClr val="E36C09"/>
                </a:solidFill>
              </a:rPr>
              <a:t>scientific principles, tools, and techniques of machine learning</a:t>
            </a:r>
            <a:r>
              <a:rPr lang="en-GB" sz="2000"/>
              <a:t> and traditional software engineering to design and build complex computing systems. </a:t>
            </a:r>
            <a:endParaRPr sz="2000"/>
          </a:p>
          <a:p>
            <a:pPr indent="0" lvl="0" marL="0" rtl="0" algn="l">
              <a:spcBef>
                <a:spcPts val="0"/>
              </a:spcBef>
              <a:spcAft>
                <a:spcPts val="0"/>
              </a:spcAft>
              <a:buNone/>
            </a:pPr>
            <a:r>
              <a:t/>
            </a:r>
            <a:endParaRPr sz="2000"/>
          </a:p>
          <a:p>
            <a:pPr indent="0" lvl="0" marL="0" rtl="0" algn="l">
              <a:spcBef>
                <a:spcPts val="0"/>
              </a:spcBef>
              <a:spcAft>
                <a:spcPts val="0"/>
              </a:spcAft>
              <a:buClr>
                <a:schemeClr val="dk1"/>
              </a:buClr>
              <a:buSzPts val="1100"/>
              <a:buFont typeface="Arial"/>
              <a:buNone/>
            </a:pPr>
            <a:r>
              <a:rPr lang="en-GB" sz="2000"/>
              <a:t>The machine learning engineer has to understand how to work with data and be able to contribute to the </a:t>
            </a:r>
            <a:r>
              <a:rPr lang="en-GB" sz="2000">
                <a:solidFill>
                  <a:srgbClr val="E36C09"/>
                </a:solidFill>
              </a:rPr>
              <a:t>full life cycle of a ML project</a:t>
            </a:r>
            <a:r>
              <a:rPr lang="en-GB" sz="2000"/>
              <a:t>.</a:t>
            </a:r>
            <a:endParaRPr sz="2000"/>
          </a:p>
          <a:p>
            <a:pPr indent="0" lvl="0" marL="0" rtl="0" algn="l">
              <a:spcBef>
                <a:spcPts val="0"/>
              </a:spcBef>
              <a:spcAft>
                <a:spcPts val="0"/>
              </a:spcAft>
              <a:buClr>
                <a:schemeClr val="dk1"/>
              </a:buClr>
              <a:buSzPts val="1100"/>
              <a:buFont typeface="Arial"/>
              <a:buNone/>
            </a:pPr>
            <a:r>
              <a:t/>
            </a:r>
            <a:endParaRPr sz="2000"/>
          </a:p>
          <a:p>
            <a:pPr indent="0" lvl="0" marL="0" rtl="0" algn="l">
              <a:spcBef>
                <a:spcPts val="0"/>
              </a:spcBef>
              <a:spcAft>
                <a:spcPts val="0"/>
              </a:spcAft>
              <a:buNone/>
            </a:pPr>
            <a:r>
              <a:rPr lang="en-GB" sz="2000"/>
              <a:t>In addition, the MLE often works with </a:t>
            </a:r>
            <a:r>
              <a:rPr lang="en-GB" sz="2000">
                <a:solidFill>
                  <a:srgbClr val="E36C09"/>
                </a:solidFill>
              </a:rPr>
              <a:t>diverse stakeholders</a:t>
            </a:r>
            <a:r>
              <a:rPr lang="en-GB" sz="2000"/>
              <a:t>.</a:t>
            </a:r>
            <a:endParaRPr sz="2000"/>
          </a:p>
          <a:p>
            <a:pPr indent="0" lvl="0" marL="0" rtl="0" algn="l">
              <a:spcBef>
                <a:spcPts val="400"/>
              </a:spcBef>
              <a:spcAft>
                <a:spcPts val="0"/>
              </a:spcAft>
              <a:buNone/>
            </a:pPr>
            <a:r>
              <a:t/>
            </a:r>
            <a:endParaRPr/>
          </a:p>
        </p:txBody>
      </p:sp>
      <p:sp>
        <p:nvSpPr>
          <p:cNvPr id="88" name="Google Shape;88;p2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pic>
        <p:nvPicPr>
          <p:cNvPr id="89" name="Google Shape;89;p22"/>
          <p:cNvPicPr preferRelativeResize="0"/>
          <p:nvPr/>
        </p:nvPicPr>
        <p:blipFill>
          <a:blip r:embed="rId3">
            <a:alphaModFix/>
          </a:blip>
          <a:stretch>
            <a:fillRect/>
          </a:stretch>
        </p:blipFill>
        <p:spPr>
          <a:xfrm>
            <a:off x="7814375" y="1570038"/>
            <a:ext cx="3767893" cy="4640263"/>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15106479295_0_334"/>
          <p:cNvSpPr txBox="1"/>
          <p:nvPr>
            <p:ph idx="1" type="body"/>
          </p:nvPr>
        </p:nvSpPr>
        <p:spPr>
          <a:xfrm>
            <a:off x="609600" y="1600200"/>
            <a:ext cx="5415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Governance is the </a:t>
            </a:r>
            <a:r>
              <a:rPr lang="en-GB" sz="2000">
                <a:solidFill>
                  <a:srgbClr val="E36C09"/>
                </a:solidFill>
              </a:rPr>
              <a:t>set of controls placed on a business</a:t>
            </a:r>
            <a:r>
              <a:rPr lang="en-GB" sz="2000"/>
              <a:t> to ensure that it delivers on its responsibilities to all stakeholders, from shareholders and employees to the public and national governments. </a:t>
            </a:r>
            <a:endParaRPr sz="2000"/>
          </a:p>
          <a:p>
            <a:pPr indent="0" lvl="0" marL="0" rtl="0" algn="l">
              <a:lnSpc>
                <a:spcPct val="115000"/>
              </a:lnSpc>
              <a:spcBef>
                <a:spcPts val="1200"/>
              </a:spcBef>
              <a:spcAft>
                <a:spcPts val="0"/>
              </a:spcAft>
              <a:buNone/>
            </a:pPr>
            <a:r>
              <a:rPr lang="en-GB" sz="2000"/>
              <a:t>These responsibilities include </a:t>
            </a:r>
            <a:r>
              <a:rPr lang="en-GB" sz="2000">
                <a:solidFill>
                  <a:srgbClr val="E36C09"/>
                </a:solidFill>
              </a:rPr>
              <a:t>financial, legal, and ethical obligations</a:t>
            </a:r>
            <a:r>
              <a:rPr lang="en-GB" sz="2000"/>
              <a:t>.</a:t>
            </a:r>
            <a:endParaRPr sz="2000"/>
          </a:p>
          <a:p>
            <a:pPr indent="0" lvl="0" marL="0" rtl="0" algn="l">
              <a:lnSpc>
                <a:spcPct val="115000"/>
              </a:lnSpc>
              <a:spcBef>
                <a:spcPts val="1200"/>
              </a:spcBef>
              <a:spcAft>
                <a:spcPts val="1200"/>
              </a:spcAft>
              <a:buNone/>
            </a:pPr>
            <a:r>
              <a:rPr lang="en-GB" sz="2000"/>
              <a:t>The operationalization of ML models is also the use of MLobliges companies responsibility and compliance with legal requirements.</a:t>
            </a:r>
            <a:endParaRPr sz="2000"/>
          </a:p>
        </p:txBody>
      </p:sp>
      <p:sp>
        <p:nvSpPr>
          <p:cNvPr id="293" name="Google Shape;293;g15106479295_0_33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294" name="Google Shape;294;g15106479295_0_334"/>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Model Governance</a:t>
            </a:r>
            <a:endParaRPr sz="4400">
              <a:solidFill>
                <a:schemeClr val="dk1"/>
              </a:solidFill>
              <a:latin typeface="Calibri"/>
              <a:ea typeface="Calibri"/>
              <a:cs typeface="Calibri"/>
              <a:sym typeface="Calibri"/>
            </a:endParaRPr>
          </a:p>
        </p:txBody>
      </p:sp>
      <p:sp>
        <p:nvSpPr>
          <p:cNvPr id="295" name="Google Shape;295;g15106479295_0_334"/>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To fulfill these obligations, a company requires processes through which it is able to:</a:t>
            </a:r>
            <a:endParaRPr sz="2000"/>
          </a:p>
          <a:p>
            <a:pPr indent="-355600" lvl="0" marL="457200" rtl="0" algn="l">
              <a:lnSpc>
                <a:spcPct val="115000"/>
              </a:lnSpc>
              <a:spcBef>
                <a:spcPts val="1200"/>
              </a:spcBef>
              <a:spcAft>
                <a:spcPts val="0"/>
              </a:spcAft>
              <a:buSzPts val="2000"/>
              <a:buChar char="•"/>
            </a:pPr>
            <a:r>
              <a:rPr lang="en-GB" sz="2000"/>
              <a:t>control access to ML models</a:t>
            </a:r>
            <a:endParaRPr sz="2000"/>
          </a:p>
          <a:p>
            <a:pPr indent="-355600" lvl="0" marL="457200" rtl="0" algn="l">
              <a:lnSpc>
                <a:spcPct val="115000"/>
              </a:lnSpc>
              <a:spcBef>
                <a:spcPts val="0"/>
              </a:spcBef>
              <a:spcAft>
                <a:spcPts val="0"/>
              </a:spcAft>
              <a:buSzPts val="2000"/>
              <a:buChar char="•"/>
            </a:pPr>
            <a:r>
              <a:rPr lang="en-GB" sz="2000"/>
              <a:t>put guidelines and legal requirements into practice</a:t>
            </a:r>
            <a:endParaRPr sz="2000"/>
          </a:p>
          <a:p>
            <a:pPr indent="-355600" lvl="0" marL="457200" rtl="0" algn="l">
              <a:lnSpc>
                <a:spcPct val="115000"/>
              </a:lnSpc>
              <a:spcBef>
                <a:spcPts val="0"/>
              </a:spcBef>
              <a:spcAft>
                <a:spcPts val="0"/>
              </a:spcAft>
              <a:buSzPts val="2000"/>
              <a:buChar char="•"/>
            </a:pPr>
            <a:r>
              <a:rPr lang="en-GB" sz="2000"/>
              <a:t>track interactions with the ML models and their results</a:t>
            </a:r>
            <a:endParaRPr sz="2000"/>
          </a:p>
          <a:p>
            <a:pPr indent="-355600" lvl="0" marL="457200" rtl="0" algn="l">
              <a:lnSpc>
                <a:spcPct val="115000"/>
              </a:lnSpc>
              <a:spcBef>
                <a:spcPts val="0"/>
              </a:spcBef>
              <a:spcAft>
                <a:spcPts val="0"/>
              </a:spcAft>
              <a:buSzPts val="2000"/>
              <a:buChar char="•"/>
            </a:pPr>
            <a:r>
              <a:rPr lang="en-GB" sz="2000"/>
              <a:t>document the foundation of an ML model (stakeholders, business context, training data, feature selection, guidelines for model reproduction, choice of parameters, results of model evaluation and validation)</a:t>
            </a:r>
            <a:endParaRPr sz="20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g15106479295_0_376"/>
          <p:cNvSpPr txBox="1"/>
          <p:nvPr>
            <p:ph idx="1" type="body"/>
          </p:nvPr>
        </p:nvSpPr>
        <p:spPr>
          <a:xfrm>
            <a:off x="609600" y="1600200"/>
            <a:ext cx="5415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Recently, governments across the world have imposed regulations to protect the public from the impact of the use of personal data by businesses.</a:t>
            </a:r>
            <a:endParaRPr sz="2000"/>
          </a:p>
          <a:p>
            <a:pPr indent="-298450" lvl="0" marL="457200" rtl="0" algn="l">
              <a:lnSpc>
                <a:spcPct val="115000"/>
              </a:lnSpc>
              <a:spcBef>
                <a:spcPts val="1200"/>
              </a:spcBef>
              <a:spcAft>
                <a:spcPts val="0"/>
              </a:spcAft>
              <a:buSzPts val="1100"/>
              <a:buChar char="•"/>
            </a:pPr>
            <a:r>
              <a:rPr lang="en-GB" sz="2000"/>
              <a:t>The 2016 </a:t>
            </a:r>
            <a:r>
              <a:rPr lang="en-GB" sz="2000">
                <a:solidFill>
                  <a:srgbClr val="E36C09"/>
                </a:solidFill>
              </a:rPr>
              <a:t>EU General Data Protection Regulation (GDPR)</a:t>
            </a:r>
            <a:endParaRPr sz="2000">
              <a:solidFill>
                <a:srgbClr val="E36C09"/>
              </a:solidFill>
            </a:endParaRPr>
          </a:p>
          <a:p>
            <a:pPr indent="-298450" lvl="0" marL="457200" rtl="0" algn="l">
              <a:lnSpc>
                <a:spcPct val="115000"/>
              </a:lnSpc>
              <a:spcBef>
                <a:spcPts val="0"/>
              </a:spcBef>
              <a:spcAft>
                <a:spcPts val="0"/>
              </a:spcAft>
              <a:buSzPts val="1100"/>
              <a:buChar char="•"/>
            </a:pPr>
            <a:r>
              <a:rPr lang="en-GB" sz="2000"/>
              <a:t>The 2018</a:t>
            </a:r>
            <a:r>
              <a:rPr lang="en-GB" sz="2000">
                <a:solidFill>
                  <a:srgbClr val="E36C09"/>
                </a:solidFill>
              </a:rPr>
              <a:t> California Consumer Privacy Act (CCPA)</a:t>
            </a:r>
            <a:endParaRPr sz="2000">
              <a:solidFill>
                <a:srgbClr val="E36C09"/>
              </a:solidFill>
            </a:endParaRPr>
          </a:p>
          <a:p>
            <a:pPr indent="0" lvl="0" marL="457200" rtl="0" algn="l">
              <a:lnSpc>
                <a:spcPct val="115000"/>
              </a:lnSpc>
              <a:spcBef>
                <a:spcPts val="1200"/>
              </a:spcBef>
              <a:spcAft>
                <a:spcPts val="1200"/>
              </a:spcAft>
              <a:buNone/>
            </a:pPr>
            <a:r>
              <a:t/>
            </a:r>
            <a:endParaRPr sz="2000"/>
          </a:p>
        </p:txBody>
      </p:sp>
      <p:sp>
        <p:nvSpPr>
          <p:cNvPr id="301" name="Google Shape;301;g15106479295_0_37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02" name="Google Shape;302;g15106479295_0_37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Governments </a:t>
            </a:r>
            <a:endParaRPr sz="4400">
              <a:solidFill>
                <a:schemeClr val="dk1"/>
              </a:solidFill>
              <a:latin typeface="Calibri"/>
              <a:ea typeface="Calibri"/>
              <a:cs typeface="Calibri"/>
              <a:sym typeface="Calibri"/>
            </a:endParaRPr>
          </a:p>
        </p:txBody>
      </p:sp>
      <p:sp>
        <p:nvSpPr>
          <p:cNvPr id="303" name="Google Shape;303;g15106479295_0_376"/>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Governments are now starting to turn their regulatory eye to ML specifically, hoping to mitigate the negative impact of its use. </a:t>
            </a:r>
            <a:endParaRPr sz="2000"/>
          </a:p>
          <a:p>
            <a:pPr indent="0" lvl="0" marL="0" rtl="0" algn="l">
              <a:lnSpc>
                <a:spcPct val="115000"/>
              </a:lnSpc>
              <a:spcBef>
                <a:spcPts val="1200"/>
              </a:spcBef>
              <a:spcAft>
                <a:spcPts val="1200"/>
              </a:spcAft>
              <a:buNone/>
            </a:pPr>
            <a:r>
              <a:rPr lang="en-GB" sz="2000"/>
              <a:t>ML is rapidly being embedded in decision-making systems that impact every aspect of our lives. The European Union is leading the way with planned legislation to define the acceptable uses of various forms of AI.</a:t>
            </a:r>
            <a:endParaRPr sz="20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g15106479295_0_388"/>
          <p:cNvSpPr txBox="1"/>
          <p:nvPr>
            <p:ph idx="1" type="body"/>
          </p:nvPr>
        </p:nvSpPr>
        <p:spPr>
          <a:xfrm>
            <a:off x="609600" y="1600200"/>
            <a:ext cx="5415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Public opinion </a:t>
            </a:r>
            <a:r>
              <a:rPr lang="en-GB" sz="2000"/>
              <a:t>determines what products people buy, where they invest their money.The general public needs to be reassured that ML is fair. Right now, opinion on ML is in the balance.</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t>But there have also been well-publicized scandals that have rocked the public’s acceptance of this technology. The </a:t>
            </a:r>
            <a:r>
              <a:rPr lang="en-GB" sz="2000">
                <a:solidFill>
                  <a:srgbClr val="E36C09"/>
                </a:solidFill>
              </a:rPr>
              <a:t>Facebook-Cambridge Analytica affair</a:t>
            </a:r>
            <a:r>
              <a:rPr lang="en-GB" sz="2000"/>
              <a:t>, where the companies used the power of ML to manipulate public opinion on social media, shocked the world. This looked like ML with explicitly malicious intent.</a:t>
            </a:r>
            <a:endParaRPr sz="2000"/>
          </a:p>
        </p:txBody>
      </p:sp>
      <p:sp>
        <p:nvSpPr>
          <p:cNvPr id="309" name="Google Shape;309;g15106479295_0_38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10" name="Google Shape;310;g15106479295_0_388"/>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Governments </a:t>
            </a:r>
            <a:endParaRPr sz="4400">
              <a:solidFill>
                <a:schemeClr val="dk1"/>
              </a:solidFill>
              <a:latin typeface="Calibri"/>
              <a:ea typeface="Calibri"/>
              <a:cs typeface="Calibri"/>
              <a:sym typeface="Calibri"/>
            </a:endParaRPr>
          </a:p>
        </p:txBody>
      </p:sp>
      <p:sp>
        <p:nvSpPr>
          <p:cNvPr id="311" name="Google Shape;311;g15106479295_0_388"/>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If businesses and governments want to reap the benefits of ML, this means </a:t>
            </a:r>
            <a:r>
              <a:rPr lang="en-GB" sz="2000">
                <a:solidFill>
                  <a:srgbClr val="E36C09"/>
                </a:solidFill>
              </a:rPr>
              <a:t>developing strong governance</a:t>
            </a:r>
            <a:r>
              <a:rPr lang="en-GB" sz="2000"/>
              <a:t> of their MLOps process. They must assess the risks, determine their own set of fairness values, and then implement the necessary process to manage them.</a:t>
            </a:r>
            <a:endParaRPr sz="2000"/>
          </a:p>
          <a:p>
            <a:pPr indent="0" lvl="0" marL="0" rtl="0" algn="l">
              <a:lnSpc>
                <a:spcPct val="115000"/>
              </a:lnSpc>
              <a:spcBef>
                <a:spcPts val="1200"/>
              </a:spcBef>
              <a:spcAft>
                <a:spcPts val="1200"/>
              </a:spcAft>
              <a:buNone/>
            </a:pPr>
            <a:r>
              <a:rPr lang="en-GB" sz="2000"/>
              <a:t>Those responsible for MLOps must manage the inherent tension between different user profiles, striking a balance between getting the </a:t>
            </a:r>
            <a:r>
              <a:rPr lang="en-GB" sz="2000">
                <a:solidFill>
                  <a:srgbClr val="E36C09"/>
                </a:solidFill>
              </a:rPr>
              <a:t>job done efficiently</a:t>
            </a:r>
            <a:r>
              <a:rPr lang="en-GB" sz="2000"/>
              <a:t> and </a:t>
            </a:r>
            <a:r>
              <a:rPr lang="en-GB" sz="2000">
                <a:solidFill>
                  <a:srgbClr val="E36C09"/>
                </a:solidFill>
              </a:rPr>
              <a:t>protecting against all possible threats</a:t>
            </a:r>
            <a:r>
              <a:rPr lang="en-GB" sz="2000"/>
              <a:t>. This balance can be found by assessing the specific risk of each project and matching the governance process to that risk level.</a:t>
            </a:r>
            <a:endParaRPr sz="20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g15106479295_0_406"/>
          <p:cNvSpPr txBox="1"/>
          <p:nvPr>
            <p:ph idx="1" type="body"/>
          </p:nvPr>
        </p:nvSpPr>
        <p:spPr>
          <a:xfrm>
            <a:off x="609600" y="1600200"/>
            <a:ext cx="5415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Governance initiatives in MLOps fall into one of two categories:</a:t>
            </a:r>
            <a:endParaRPr sz="2000"/>
          </a:p>
          <a:p>
            <a:pPr indent="0" lvl="0" marL="0" rtl="0" algn="l">
              <a:lnSpc>
                <a:spcPct val="115000"/>
              </a:lnSpc>
              <a:spcBef>
                <a:spcPts val="1200"/>
              </a:spcBef>
              <a:spcAft>
                <a:spcPts val="0"/>
              </a:spcAft>
              <a:buNone/>
            </a:pPr>
            <a:r>
              <a:rPr lang="en-GB" sz="2000">
                <a:solidFill>
                  <a:srgbClr val="E36C09"/>
                </a:solidFill>
              </a:rPr>
              <a:t>Data Governance</a:t>
            </a:r>
            <a:endParaRPr sz="2000">
              <a:solidFill>
                <a:srgbClr val="E36C09"/>
              </a:solidFill>
            </a:endParaRPr>
          </a:p>
          <a:p>
            <a:pPr indent="-355600" lvl="0" marL="457200" rtl="0" algn="l">
              <a:lnSpc>
                <a:spcPct val="115000"/>
              </a:lnSpc>
              <a:spcBef>
                <a:spcPts val="1200"/>
              </a:spcBef>
              <a:spcAft>
                <a:spcPts val="0"/>
              </a:spcAft>
              <a:buSzPts val="2000"/>
              <a:buChar char="•"/>
            </a:pPr>
            <a:r>
              <a:rPr lang="en-GB" sz="2000"/>
              <a:t>A framework for ensuring appropriate use and management of data ML projects usually involve significant pipelines, consisting of data cleaning, combination, and transformation steps. </a:t>
            </a:r>
            <a:endParaRPr sz="2000"/>
          </a:p>
          <a:p>
            <a:pPr indent="-355600" lvl="0" marL="457200" rtl="0" algn="l">
              <a:lnSpc>
                <a:spcPct val="115000"/>
              </a:lnSpc>
              <a:spcBef>
                <a:spcPts val="0"/>
              </a:spcBef>
              <a:spcAft>
                <a:spcPts val="0"/>
              </a:spcAft>
              <a:buSzPts val="2000"/>
              <a:buChar char="•"/>
            </a:pPr>
            <a:r>
              <a:rPr lang="en-GB" sz="2000"/>
              <a:t>Data governance tools that can address these problems are in their infancy.</a:t>
            </a:r>
            <a:endParaRPr sz="2000"/>
          </a:p>
        </p:txBody>
      </p:sp>
      <p:sp>
        <p:nvSpPr>
          <p:cNvPr id="317" name="Google Shape;317;g15106479295_0_40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18" name="Google Shape;318;g15106479295_0_40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Governance to MLOps</a:t>
            </a:r>
            <a:endParaRPr sz="4400">
              <a:solidFill>
                <a:schemeClr val="dk1"/>
              </a:solidFill>
              <a:latin typeface="Calibri"/>
              <a:ea typeface="Calibri"/>
              <a:cs typeface="Calibri"/>
              <a:sym typeface="Calibri"/>
            </a:endParaRPr>
          </a:p>
        </p:txBody>
      </p:sp>
      <p:sp>
        <p:nvSpPr>
          <p:cNvPr id="319" name="Google Shape;319;g15106479295_0_406"/>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Process Governance</a:t>
            </a:r>
            <a:endParaRPr sz="2000">
              <a:solidFill>
                <a:srgbClr val="E36C09"/>
              </a:solidFill>
            </a:endParaRPr>
          </a:p>
          <a:p>
            <a:pPr indent="-355600" lvl="0" marL="457200" rtl="0" algn="l">
              <a:lnSpc>
                <a:spcPct val="115000"/>
              </a:lnSpc>
              <a:spcBef>
                <a:spcPts val="1200"/>
              </a:spcBef>
              <a:spcAft>
                <a:spcPts val="0"/>
              </a:spcAft>
              <a:buSzPts val="2000"/>
              <a:buChar char="•"/>
            </a:pPr>
            <a:r>
              <a:rPr lang="en-GB" sz="2000"/>
              <a:t>Focuses on formalizing the steps in the MLOps process and associating actions with them. Typically these actions are reviews, sign-offs, and the capture of supporting materials, such as documentation. </a:t>
            </a:r>
            <a:endParaRPr sz="2000"/>
          </a:p>
          <a:p>
            <a:pPr indent="-355600" lvl="0" marL="457200" rtl="0" algn="l">
              <a:lnSpc>
                <a:spcPct val="115000"/>
              </a:lnSpc>
              <a:spcBef>
                <a:spcPts val="0"/>
              </a:spcBef>
              <a:spcAft>
                <a:spcPts val="0"/>
              </a:spcAft>
              <a:buSzPts val="2000"/>
              <a:buChar char="•"/>
            </a:pPr>
            <a:r>
              <a:rPr lang="en-GB" sz="2000"/>
              <a:t>The aim is twofold: to enable oversight from outside of the strict MLOps process. Auditors, risk managers, compliance officers, and the business as a whole all have an interest in being able to track progress and review decisions at a later stage.</a:t>
            </a:r>
            <a:endParaRPr sz="20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15106479295_0_424"/>
          <p:cNvSpPr txBox="1"/>
          <p:nvPr>
            <p:ph idx="1" type="body"/>
          </p:nvPr>
        </p:nvSpPr>
        <p:spPr>
          <a:xfrm>
            <a:off x="609600" y="1600200"/>
            <a:ext cx="5415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GDPR </a:t>
            </a:r>
            <a:r>
              <a:rPr lang="en-GB" sz="2000"/>
              <a:t>attempts </a:t>
            </a:r>
            <a:r>
              <a:rPr lang="en-GB" sz="2000">
                <a:solidFill>
                  <a:srgbClr val="E36C09"/>
                </a:solidFill>
              </a:rPr>
              <a:t>to protect personal data</a:t>
            </a:r>
            <a:r>
              <a:rPr lang="en-GB" sz="2000"/>
              <a:t> from industrial misuse with a goal of limiting the potential discrimination against individuals.</a:t>
            </a:r>
            <a:endParaRPr sz="2000"/>
          </a:p>
          <a:p>
            <a:pPr indent="0" lvl="0" marL="0" rtl="0" algn="l">
              <a:lnSpc>
                <a:spcPct val="115000"/>
              </a:lnSpc>
              <a:spcBef>
                <a:spcPts val="1200"/>
              </a:spcBef>
              <a:spcAft>
                <a:spcPts val="0"/>
              </a:spcAft>
              <a:buNone/>
            </a:pPr>
            <a:r>
              <a:rPr lang="en-GB" sz="2000"/>
              <a:t>The GDPR sets out principles for the processing of personal data, and processing includes </a:t>
            </a:r>
            <a:r>
              <a:rPr lang="en-GB" sz="2000">
                <a:solidFill>
                  <a:srgbClr val="E36C09"/>
                </a:solidFill>
              </a:rPr>
              <a:t>the collection, storage, alteration, and use of personal data</a:t>
            </a:r>
            <a:r>
              <a:rPr lang="en-GB" sz="2000"/>
              <a:t>.</a:t>
            </a:r>
            <a:endParaRPr sz="2000"/>
          </a:p>
          <a:p>
            <a:pPr indent="0" lvl="0" marL="0" rtl="0" algn="l">
              <a:lnSpc>
                <a:spcPct val="115000"/>
              </a:lnSpc>
              <a:spcBef>
                <a:spcPts val="1200"/>
              </a:spcBef>
              <a:spcAft>
                <a:spcPts val="0"/>
              </a:spcAft>
              <a:buNone/>
            </a:pPr>
            <a:r>
              <a:rPr lang="en-GB" sz="2000"/>
              <a:t>GDPR Principles:</a:t>
            </a:r>
            <a:endParaRPr sz="2000"/>
          </a:p>
          <a:p>
            <a:pPr indent="-298450" lvl="0" marL="457200" rtl="0" algn="l">
              <a:lnSpc>
                <a:spcPct val="115000"/>
              </a:lnSpc>
              <a:spcBef>
                <a:spcPts val="1200"/>
              </a:spcBef>
              <a:spcAft>
                <a:spcPts val="0"/>
              </a:spcAft>
              <a:buSzPts val="1100"/>
              <a:buChar char="•"/>
            </a:pPr>
            <a:r>
              <a:rPr lang="en-GB" sz="2000"/>
              <a:t>Lawfulness, fairness, and transparency</a:t>
            </a:r>
            <a:endParaRPr sz="2000"/>
          </a:p>
          <a:p>
            <a:pPr indent="-298450" lvl="0" marL="457200" rtl="0" algn="l">
              <a:lnSpc>
                <a:spcPct val="115000"/>
              </a:lnSpc>
              <a:spcBef>
                <a:spcPts val="0"/>
              </a:spcBef>
              <a:spcAft>
                <a:spcPts val="0"/>
              </a:spcAft>
              <a:buSzPts val="1100"/>
              <a:buChar char="•"/>
            </a:pPr>
            <a:r>
              <a:rPr lang="en-GB" sz="2000"/>
              <a:t>Purpose limitation</a:t>
            </a:r>
            <a:endParaRPr sz="2000"/>
          </a:p>
          <a:p>
            <a:pPr indent="-298450" lvl="0" marL="457200" rtl="0" algn="l">
              <a:lnSpc>
                <a:spcPct val="115000"/>
              </a:lnSpc>
              <a:spcBef>
                <a:spcPts val="0"/>
              </a:spcBef>
              <a:spcAft>
                <a:spcPts val="0"/>
              </a:spcAft>
              <a:buSzPts val="1100"/>
              <a:buChar char="•"/>
            </a:pPr>
            <a:r>
              <a:rPr lang="en-GB" sz="2000"/>
              <a:t>Data minimization</a:t>
            </a:r>
            <a:endParaRPr sz="2000"/>
          </a:p>
          <a:p>
            <a:pPr indent="0" lvl="0" marL="0" rtl="0" algn="l">
              <a:lnSpc>
                <a:spcPct val="115000"/>
              </a:lnSpc>
              <a:spcBef>
                <a:spcPts val="1200"/>
              </a:spcBef>
              <a:spcAft>
                <a:spcPts val="1200"/>
              </a:spcAft>
              <a:buNone/>
            </a:pPr>
            <a:r>
              <a:t/>
            </a:r>
            <a:endParaRPr sz="2000"/>
          </a:p>
        </p:txBody>
      </p:sp>
      <p:sp>
        <p:nvSpPr>
          <p:cNvPr id="325" name="Google Shape;325;g15106479295_0_42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26" name="Google Shape;326;g15106479295_0_424"/>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GDPR and CCPA Data Privacy Regulations</a:t>
            </a:r>
            <a:endParaRPr sz="4400">
              <a:solidFill>
                <a:schemeClr val="dk1"/>
              </a:solidFill>
              <a:latin typeface="Calibri"/>
              <a:ea typeface="Calibri"/>
              <a:cs typeface="Calibri"/>
              <a:sym typeface="Calibri"/>
            </a:endParaRPr>
          </a:p>
        </p:txBody>
      </p:sp>
      <p:sp>
        <p:nvSpPr>
          <p:cNvPr id="327" name="Google Shape;327;g15106479295_0_424"/>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298450" lvl="0" marL="457200" rtl="0" algn="l">
              <a:lnSpc>
                <a:spcPct val="115000"/>
              </a:lnSpc>
              <a:spcBef>
                <a:spcPts val="1200"/>
              </a:spcBef>
              <a:spcAft>
                <a:spcPts val="0"/>
              </a:spcAft>
              <a:buSzPts val="1100"/>
              <a:buChar char="•"/>
            </a:pPr>
            <a:r>
              <a:rPr lang="en-GB" sz="2000"/>
              <a:t>Accuracy</a:t>
            </a:r>
            <a:endParaRPr sz="2000"/>
          </a:p>
          <a:p>
            <a:pPr indent="-298450" lvl="0" marL="457200" rtl="0" algn="l">
              <a:lnSpc>
                <a:spcPct val="115000"/>
              </a:lnSpc>
              <a:spcBef>
                <a:spcPts val="0"/>
              </a:spcBef>
              <a:spcAft>
                <a:spcPts val="0"/>
              </a:spcAft>
              <a:buSzPts val="1100"/>
              <a:buChar char="•"/>
            </a:pPr>
            <a:r>
              <a:rPr lang="en-GB" sz="2000"/>
              <a:t>Storage limitation</a:t>
            </a:r>
            <a:endParaRPr sz="2000"/>
          </a:p>
          <a:p>
            <a:pPr indent="-298450" lvl="0" marL="457200" rtl="0" algn="l">
              <a:lnSpc>
                <a:spcPct val="115000"/>
              </a:lnSpc>
              <a:spcBef>
                <a:spcPts val="0"/>
              </a:spcBef>
              <a:spcAft>
                <a:spcPts val="0"/>
              </a:spcAft>
              <a:buSzPts val="1100"/>
              <a:buChar char="•"/>
            </a:pPr>
            <a:r>
              <a:rPr lang="en-GB" sz="2000"/>
              <a:t>Integrity and confidentiality (security)</a:t>
            </a:r>
            <a:endParaRPr sz="2000"/>
          </a:p>
          <a:p>
            <a:pPr indent="-298450" lvl="0" marL="457200" rtl="0" algn="l">
              <a:lnSpc>
                <a:spcPct val="115000"/>
              </a:lnSpc>
              <a:spcBef>
                <a:spcPts val="0"/>
              </a:spcBef>
              <a:spcAft>
                <a:spcPts val="0"/>
              </a:spcAft>
              <a:buSzPts val="1100"/>
              <a:buChar char="•"/>
            </a:pPr>
            <a:r>
              <a:rPr lang="en-GB" sz="2000"/>
              <a:t>Accountability</a:t>
            </a:r>
            <a:endParaRPr sz="2000"/>
          </a:p>
          <a:p>
            <a:pPr indent="0" lvl="0" marL="0" rtl="0" algn="l">
              <a:lnSpc>
                <a:spcPct val="115000"/>
              </a:lnSpc>
              <a:spcBef>
                <a:spcPts val="1200"/>
              </a:spcBef>
              <a:spcAft>
                <a:spcPts val="1200"/>
              </a:spcAft>
              <a:buNone/>
            </a:pPr>
            <a:r>
              <a:rPr lang="en-GB" sz="2000"/>
              <a:t>The </a:t>
            </a:r>
            <a:r>
              <a:rPr lang="en-GB" sz="2000">
                <a:solidFill>
                  <a:srgbClr val="E36C09"/>
                </a:solidFill>
              </a:rPr>
              <a:t>California Consumer Privacy Act (CCPA)</a:t>
            </a:r>
            <a:r>
              <a:rPr lang="en-GB" sz="2000"/>
              <a:t> is quite similar to GDPR in terms of who and what is protected, although the scope, territorial reach, and financial penalties are all more limited.</a:t>
            </a:r>
            <a:endParaRPr sz="20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15106479295_0_440"/>
          <p:cNvSpPr txBox="1"/>
          <p:nvPr>
            <p:ph idx="1" type="body"/>
          </p:nvPr>
        </p:nvSpPr>
        <p:spPr>
          <a:xfrm>
            <a:off x="609600" y="1600200"/>
            <a:ext cx="5415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How to implement a robust governance framework of MLOps, 8 steps:</a:t>
            </a:r>
            <a:endParaRPr sz="2000"/>
          </a:p>
          <a:p>
            <a:pPr indent="-355600" lvl="0" marL="457200" rtl="0" algn="l">
              <a:lnSpc>
                <a:spcPct val="115000"/>
              </a:lnSpc>
              <a:spcBef>
                <a:spcPts val="1200"/>
              </a:spcBef>
              <a:spcAft>
                <a:spcPts val="0"/>
              </a:spcAft>
              <a:buSzPts val="2000"/>
              <a:buChar char="•"/>
            </a:pPr>
            <a:r>
              <a:rPr lang="en-GB" sz="2000"/>
              <a:t>Understand and classify the analytics use cases.</a:t>
            </a:r>
            <a:endParaRPr sz="2000"/>
          </a:p>
          <a:p>
            <a:pPr indent="-355600" lvl="1" marL="914400" rtl="0" algn="l">
              <a:lnSpc>
                <a:spcPct val="115000"/>
              </a:lnSpc>
              <a:spcBef>
                <a:spcPts val="0"/>
              </a:spcBef>
              <a:spcAft>
                <a:spcPts val="0"/>
              </a:spcAft>
              <a:buSzPts val="2000"/>
              <a:buChar char="–"/>
            </a:pPr>
            <a:r>
              <a:rPr lang="en-GB" sz="2000"/>
              <a:t>Identify the key distinguishing features of the different use cases</a:t>
            </a:r>
            <a:endParaRPr sz="2000"/>
          </a:p>
          <a:p>
            <a:pPr indent="-355600" lvl="0" marL="457200" rtl="0" algn="l">
              <a:lnSpc>
                <a:spcPct val="115000"/>
              </a:lnSpc>
              <a:spcBef>
                <a:spcPts val="0"/>
              </a:spcBef>
              <a:spcAft>
                <a:spcPts val="0"/>
              </a:spcAft>
              <a:buSzPts val="2000"/>
              <a:buChar char="•"/>
            </a:pPr>
            <a:r>
              <a:rPr lang="en-GB" sz="2000"/>
              <a:t>Establish an ethical position</a:t>
            </a:r>
            <a:endParaRPr sz="2000"/>
          </a:p>
          <a:p>
            <a:pPr indent="-355600" lvl="1" marL="914400" rtl="0" algn="l">
              <a:lnSpc>
                <a:spcPct val="115000"/>
              </a:lnSpc>
              <a:spcBef>
                <a:spcPts val="0"/>
              </a:spcBef>
              <a:spcAft>
                <a:spcPts val="0"/>
              </a:spcAft>
              <a:buSzPts val="2000"/>
              <a:buChar char="–"/>
            </a:pPr>
            <a:r>
              <a:rPr lang="en-GB" sz="2000"/>
              <a:t>Take is a trade-off between the cost to implement the position and public perception.</a:t>
            </a:r>
            <a:endParaRPr sz="2000"/>
          </a:p>
          <a:p>
            <a:pPr indent="-355600" lvl="0" marL="457200" rtl="0" algn="l">
              <a:lnSpc>
                <a:spcPct val="115000"/>
              </a:lnSpc>
              <a:spcBef>
                <a:spcPts val="0"/>
              </a:spcBef>
              <a:spcAft>
                <a:spcPts val="0"/>
              </a:spcAft>
              <a:buSzPts val="2000"/>
              <a:buChar char="•"/>
            </a:pPr>
            <a:r>
              <a:rPr lang="en-GB" sz="2000"/>
              <a:t>Establish responsibilities.</a:t>
            </a:r>
            <a:endParaRPr sz="2000"/>
          </a:p>
          <a:p>
            <a:pPr indent="-355600" lvl="0" marL="457200" rtl="0" algn="l">
              <a:lnSpc>
                <a:spcPct val="115000"/>
              </a:lnSpc>
              <a:spcBef>
                <a:spcPts val="0"/>
              </a:spcBef>
              <a:spcAft>
                <a:spcPts val="0"/>
              </a:spcAft>
              <a:buSzPts val="2000"/>
              <a:buChar char="•"/>
            </a:pPr>
            <a:r>
              <a:rPr lang="en-GB" sz="2000"/>
              <a:t>Determine governance policies</a:t>
            </a:r>
            <a:r>
              <a:rPr lang="en-GB" sz="2000"/>
              <a:t>.</a:t>
            </a:r>
            <a:endParaRPr sz="2000"/>
          </a:p>
        </p:txBody>
      </p:sp>
      <p:sp>
        <p:nvSpPr>
          <p:cNvPr id="333" name="Google Shape;333;g15106479295_0_44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34" name="Google Shape;334;g15106479295_0_440"/>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A Template for MLOps Governance</a:t>
            </a:r>
            <a:endParaRPr sz="4400">
              <a:solidFill>
                <a:schemeClr val="dk1"/>
              </a:solidFill>
              <a:latin typeface="Calibri"/>
              <a:ea typeface="Calibri"/>
              <a:cs typeface="Calibri"/>
              <a:sym typeface="Calibri"/>
            </a:endParaRPr>
          </a:p>
        </p:txBody>
      </p:sp>
      <p:sp>
        <p:nvSpPr>
          <p:cNvPr id="335" name="Google Shape;335;g15106479295_0_440"/>
          <p:cNvSpPr txBox="1"/>
          <p:nvPr>
            <p:ph idx="1" type="body"/>
          </p:nvPr>
        </p:nvSpPr>
        <p:spPr>
          <a:xfrm>
            <a:off x="6287375" y="1600200"/>
            <a:ext cx="56643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lang="en-GB" sz="2000"/>
              <a:t>Integrate policies into the MLOps process.</a:t>
            </a:r>
            <a:endParaRPr sz="2000"/>
          </a:p>
          <a:p>
            <a:pPr indent="-355600" lvl="0" marL="457200" rtl="0" algn="l">
              <a:lnSpc>
                <a:spcPct val="115000"/>
              </a:lnSpc>
              <a:spcBef>
                <a:spcPts val="0"/>
              </a:spcBef>
              <a:spcAft>
                <a:spcPts val="0"/>
              </a:spcAft>
              <a:buSzPts val="2000"/>
              <a:buChar char="•"/>
            </a:pPr>
            <a:r>
              <a:rPr lang="en-GB" sz="2000"/>
              <a:t>Select the tools for centralized governance management.</a:t>
            </a:r>
            <a:endParaRPr sz="2000"/>
          </a:p>
          <a:p>
            <a:pPr indent="-355600" lvl="0" marL="457200" rtl="0" algn="l">
              <a:lnSpc>
                <a:spcPct val="115000"/>
              </a:lnSpc>
              <a:spcBef>
                <a:spcPts val="0"/>
              </a:spcBef>
              <a:spcAft>
                <a:spcPts val="0"/>
              </a:spcAft>
              <a:buSzPts val="2000"/>
              <a:buChar char="•"/>
            </a:pPr>
            <a:r>
              <a:rPr lang="en-GB" sz="2000"/>
              <a:t>Engage and educate.</a:t>
            </a:r>
            <a:endParaRPr sz="2000"/>
          </a:p>
          <a:p>
            <a:pPr indent="-355600" lvl="1" marL="914400" rtl="0" algn="l">
              <a:lnSpc>
                <a:spcPct val="115000"/>
              </a:lnSpc>
              <a:spcBef>
                <a:spcPts val="0"/>
              </a:spcBef>
              <a:spcAft>
                <a:spcPts val="0"/>
              </a:spcAft>
              <a:buSzPts val="2000"/>
              <a:buChar char="–"/>
            </a:pPr>
            <a:r>
              <a:rPr lang="en-GB" sz="2000"/>
              <a:t>Every individual needs to learn what they must do, when, and how. This exercise will require considerable documentation, training, and time.</a:t>
            </a:r>
            <a:endParaRPr sz="2000"/>
          </a:p>
          <a:p>
            <a:pPr indent="-355600" lvl="0" marL="457200" rtl="0" algn="l">
              <a:lnSpc>
                <a:spcPct val="115000"/>
              </a:lnSpc>
              <a:spcBef>
                <a:spcPts val="0"/>
              </a:spcBef>
              <a:spcAft>
                <a:spcPts val="0"/>
              </a:spcAft>
              <a:buSzPts val="2000"/>
              <a:buChar char="•"/>
            </a:pPr>
            <a:r>
              <a:rPr lang="en-GB" sz="2000"/>
              <a:t>Monitor and refine.</a:t>
            </a:r>
            <a:endParaRPr sz="2000"/>
          </a:p>
          <a:p>
            <a:pPr indent="-355600" lvl="1" marL="914400" rtl="0" algn="l">
              <a:lnSpc>
                <a:spcPct val="115000"/>
              </a:lnSpc>
              <a:spcBef>
                <a:spcPts val="0"/>
              </a:spcBef>
              <a:spcAft>
                <a:spcPts val="0"/>
              </a:spcAft>
              <a:buSzPts val="2000"/>
              <a:buChar char="–"/>
            </a:pPr>
            <a:r>
              <a:rPr lang="en-GB" sz="2000"/>
              <a:t>Measuring success requires metrics and checks</a:t>
            </a:r>
            <a:endParaRPr sz="2000"/>
          </a:p>
          <a:p>
            <a:pPr indent="0" lvl="0" marL="0" rtl="0" algn="l">
              <a:lnSpc>
                <a:spcPct val="115000"/>
              </a:lnSpc>
              <a:spcBef>
                <a:spcPts val="1200"/>
              </a:spcBef>
              <a:spcAft>
                <a:spcPts val="1200"/>
              </a:spcAft>
              <a:buNone/>
            </a:pPr>
            <a:r>
              <a:t/>
            </a:r>
            <a:endParaRPr sz="20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147"/>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MLOps Infrastructure</a:t>
            </a:r>
            <a:endParaRPr/>
          </a:p>
        </p:txBody>
      </p:sp>
      <p:sp>
        <p:nvSpPr>
          <p:cNvPr id="341" name="Google Shape;341;p147"/>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342" name="Google Shape;342;p14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g15106479295_0_467"/>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Now, should you build or buy your infrastructure? Maybe you should go hybrid?</a:t>
            </a:r>
            <a:endParaRPr sz="2000"/>
          </a:p>
          <a:p>
            <a:pPr indent="0" lvl="0" marL="0" rtl="0" algn="l">
              <a:lnSpc>
                <a:spcPct val="115000"/>
              </a:lnSpc>
              <a:spcBef>
                <a:spcPts val="1200"/>
              </a:spcBef>
              <a:spcAft>
                <a:spcPts val="0"/>
              </a:spcAft>
              <a:buNone/>
            </a:pPr>
            <a:r>
              <a:rPr lang="en-GB" sz="2000"/>
              <a:t>Tech companies that want to survive long-term usually have in-house teams and build custom solutions. If they have the skills, knowledge, and tools to tackle complex problems, there’s nothing wrong with that approach. </a:t>
            </a:r>
            <a:endParaRPr sz="2000"/>
          </a:p>
          <a:p>
            <a:pPr indent="0" lvl="0" marL="0" rtl="0" algn="l">
              <a:lnSpc>
                <a:spcPct val="115000"/>
              </a:lnSpc>
              <a:spcBef>
                <a:spcPts val="1200"/>
              </a:spcBef>
              <a:spcAft>
                <a:spcPts val="0"/>
              </a:spcAft>
              <a:buNone/>
            </a:pPr>
            <a:r>
              <a:rPr lang="en-GB" sz="2000"/>
              <a:t>But there are other factors that are worth taking into account, like:</a:t>
            </a:r>
            <a:endParaRPr sz="2000"/>
          </a:p>
          <a:p>
            <a:pPr indent="-298450" lvl="0" marL="457200" rtl="0" algn="l">
              <a:lnSpc>
                <a:spcPct val="115000"/>
              </a:lnSpc>
              <a:spcBef>
                <a:spcPts val="1200"/>
              </a:spcBef>
              <a:spcAft>
                <a:spcPts val="0"/>
              </a:spcAft>
              <a:buSzPts val="1100"/>
              <a:buChar char="•"/>
            </a:pPr>
            <a:r>
              <a:rPr lang="en-GB" sz="2000"/>
              <a:t>time and effort</a:t>
            </a:r>
            <a:endParaRPr sz="2000"/>
          </a:p>
          <a:p>
            <a:pPr indent="-298450" lvl="0" marL="457200" rtl="0" algn="l">
              <a:lnSpc>
                <a:spcPct val="115000"/>
              </a:lnSpc>
              <a:spcBef>
                <a:spcPts val="0"/>
              </a:spcBef>
              <a:spcAft>
                <a:spcPts val="0"/>
              </a:spcAft>
              <a:buSzPts val="1100"/>
              <a:buChar char="•"/>
            </a:pPr>
            <a:r>
              <a:rPr lang="en-GB" sz="2000"/>
              <a:t>human resources</a:t>
            </a:r>
            <a:endParaRPr sz="2000"/>
          </a:p>
          <a:p>
            <a:pPr indent="-298450" lvl="0" marL="457200" rtl="0" algn="l">
              <a:lnSpc>
                <a:spcPct val="115000"/>
              </a:lnSpc>
              <a:spcBef>
                <a:spcPts val="0"/>
              </a:spcBef>
              <a:spcAft>
                <a:spcPts val="0"/>
              </a:spcAft>
              <a:buSzPts val="1100"/>
              <a:buChar char="•"/>
            </a:pPr>
            <a:r>
              <a:rPr lang="en-GB" sz="2000"/>
              <a:t>time to profit</a:t>
            </a:r>
            <a:endParaRPr sz="2000"/>
          </a:p>
          <a:p>
            <a:pPr indent="-298450" lvl="0" marL="457200" rtl="0" algn="l">
              <a:lnSpc>
                <a:spcPct val="115000"/>
              </a:lnSpc>
              <a:spcBef>
                <a:spcPts val="0"/>
              </a:spcBef>
              <a:spcAft>
                <a:spcPts val="0"/>
              </a:spcAft>
              <a:buSzPts val="1100"/>
              <a:buChar char="•"/>
            </a:pPr>
            <a:r>
              <a:rPr lang="en-GB" sz="2000"/>
              <a:t>opportunity cost.</a:t>
            </a:r>
            <a:endParaRPr sz="2000"/>
          </a:p>
        </p:txBody>
      </p:sp>
      <p:sp>
        <p:nvSpPr>
          <p:cNvPr id="348" name="Google Shape;348;g15106479295_0_46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49" name="Google Shape;349;g15106479295_0_46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fontScale="92500"/>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Building vs Buying vs Hybrid MLOps Infrastructure</a:t>
            </a:r>
            <a:endParaRPr sz="4400">
              <a:solidFill>
                <a:schemeClr val="dk1"/>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g15106479295_0_485"/>
          <p:cNvSpPr txBox="1"/>
          <p:nvPr>
            <p:ph idx="1" type="body"/>
          </p:nvPr>
        </p:nvSpPr>
        <p:spPr>
          <a:xfrm>
            <a:off x="609600" y="1600200"/>
            <a:ext cx="5382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Build</a:t>
            </a:r>
            <a:endParaRPr sz="2000">
              <a:solidFill>
                <a:srgbClr val="E36C09"/>
              </a:solidFill>
            </a:endParaRPr>
          </a:p>
          <a:p>
            <a:pPr indent="0" lvl="0" marL="0" rtl="0" algn="l">
              <a:lnSpc>
                <a:spcPct val="115000"/>
              </a:lnSpc>
              <a:spcBef>
                <a:spcPts val="1200"/>
              </a:spcBef>
              <a:spcAft>
                <a:spcPts val="0"/>
              </a:spcAft>
              <a:buNone/>
            </a:pPr>
            <a:r>
              <a:rPr lang="en-GB" sz="2000"/>
              <a:t>Building your own platform and infrastructure will take more and more of your </a:t>
            </a:r>
            <a:r>
              <a:rPr lang="en-GB" sz="2000">
                <a:solidFill>
                  <a:srgbClr val="E36C09"/>
                </a:solidFill>
              </a:rPr>
              <a:t>focus and attention </a:t>
            </a:r>
            <a:r>
              <a:rPr lang="en-GB" sz="2000"/>
              <a:t>as demand increases. The time that could be spent on model R&amp;D and data collection will be taken by </a:t>
            </a:r>
            <a:r>
              <a:rPr lang="en-GB" sz="2000">
                <a:solidFill>
                  <a:srgbClr val="E36C09"/>
                </a:solidFill>
              </a:rPr>
              <a:t>infrastructure management</a:t>
            </a:r>
            <a:r>
              <a:rPr lang="en-GB" sz="2000"/>
              <a:t>. This isn’t great unless it’s part of your core business (if you’re a </a:t>
            </a:r>
            <a:r>
              <a:rPr lang="en-GB" sz="2000">
                <a:solidFill>
                  <a:srgbClr val="E36C09"/>
                </a:solidFill>
              </a:rPr>
              <a:t>cloud service provider, PaaS or IaaS</a:t>
            </a:r>
            <a:r>
              <a:rPr lang="en-GB" sz="2000"/>
              <a:t>).</a:t>
            </a:r>
            <a:endParaRPr sz="2000"/>
          </a:p>
          <a:p>
            <a:pPr indent="0" lvl="0" marL="0" rtl="0" algn="l">
              <a:lnSpc>
                <a:spcPct val="115000"/>
              </a:lnSpc>
              <a:spcBef>
                <a:spcPts val="1200"/>
              </a:spcBef>
              <a:spcAft>
                <a:spcPts val="1200"/>
              </a:spcAft>
              <a:buNone/>
            </a:pPr>
            <a:r>
              <a:t/>
            </a:r>
            <a:endParaRPr b="1" sz="2000"/>
          </a:p>
        </p:txBody>
      </p:sp>
      <p:sp>
        <p:nvSpPr>
          <p:cNvPr id="355" name="Google Shape;355;g15106479295_0_48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56" name="Google Shape;356;g15106479295_0_485"/>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MLOps Infrastructure</a:t>
            </a:r>
            <a:endParaRPr sz="4400">
              <a:solidFill>
                <a:schemeClr val="dk1"/>
              </a:solidFill>
              <a:latin typeface="Calibri"/>
              <a:ea typeface="Calibri"/>
              <a:cs typeface="Calibri"/>
              <a:sym typeface="Calibri"/>
            </a:endParaRPr>
          </a:p>
        </p:txBody>
      </p:sp>
      <p:sp>
        <p:nvSpPr>
          <p:cNvPr id="357" name="Google Shape;357;g15106479295_0_485"/>
          <p:cNvSpPr txBox="1"/>
          <p:nvPr>
            <p:ph idx="1" type="body"/>
          </p:nvPr>
        </p:nvSpPr>
        <p:spPr>
          <a:xfrm>
            <a:off x="6199800" y="1741775"/>
            <a:ext cx="5382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Buy</a:t>
            </a:r>
            <a:endParaRPr sz="2000">
              <a:solidFill>
                <a:srgbClr val="E36C09"/>
              </a:solidFill>
            </a:endParaRPr>
          </a:p>
          <a:p>
            <a:pPr indent="0" lvl="0" marL="0" rtl="0" algn="l">
              <a:lnSpc>
                <a:spcPct val="115000"/>
              </a:lnSpc>
              <a:spcBef>
                <a:spcPts val="1200"/>
              </a:spcBef>
              <a:spcAft>
                <a:spcPts val="0"/>
              </a:spcAft>
              <a:buNone/>
            </a:pPr>
            <a:r>
              <a:rPr lang="en-GB" sz="2000"/>
              <a:t>Buying a fully managed platform gives you </a:t>
            </a:r>
            <a:r>
              <a:rPr lang="en-GB" sz="2000">
                <a:solidFill>
                  <a:srgbClr val="E36C09"/>
                </a:solidFill>
              </a:rPr>
              <a:t>great flexibility and scalability</a:t>
            </a:r>
            <a:r>
              <a:rPr lang="en-GB" sz="2000"/>
              <a:t>, but then you’re faced with </a:t>
            </a:r>
            <a:r>
              <a:rPr lang="en-GB" sz="2000">
                <a:solidFill>
                  <a:srgbClr val="E36C09"/>
                </a:solidFill>
              </a:rPr>
              <a:t>compliance, regulations, and security issues</a:t>
            </a:r>
            <a:r>
              <a:rPr lang="en-GB" sz="2000"/>
              <a:t>.</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rPr lang="en-GB" sz="2000">
                <a:solidFill>
                  <a:srgbClr val="E36C09"/>
                </a:solidFill>
              </a:rPr>
              <a:t>Hybrid</a:t>
            </a:r>
            <a:endParaRPr sz="2000">
              <a:solidFill>
                <a:srgbClr val="E36C09"/>
              </a:solidFill>
            </a:endParaRPr>
          </a:p>
          <a:p>
            <a:pPr indent="0" lvl="0" marL="0" rtl="0" algn="l">
              <a:lnSpc>
                <a:spcPct val="115000"/>
              </a:lnSpc>
              <a:spcBef>
                <a:spcPts val="1200"/>
              </a:spcBef>
              <a:spcAft>
                <a:spcPts val="1200"/>
              </a:spcAft>
              <a:buNone/>
            </a:pPr>
            <a:r>
              <a:rPr lang="en-GB" sz="2000"/>
              <a:t>Hybrid cloud infrastructure for MLOps is the best of both worlds, but it poses</a:t>
            </a:r>
            <a:r>
              <a:rPr b="1" lang="en-GB" sz="2000"/>
              <a:t> </a:t>
            </a:r>
            <a:r>
              <a:rPr lang="en-GB" sz="2000">
                <a:solidFill>
                  <a:srgbClr val="E36C09"/>
                </a:solidFill>
              </a:rPr>
              <a:t>unique challenges</a:t>
            </a:r>
            <a:r>
              <a:rPr lang="en-GB" sz="2000"/>
              <a:t>, so it’s up to you to decide if it fits your business model.</a:t>
            </a:r>
            <a:endParaRPr b="1" sz="20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g15106479295_0_499"/>
          <p:cNvSpPr txBox="1"/>
          <p:nvPr>
            <p:ph idx="1" type="body"/>
          </p:nvPr>
        </p:nvSpPr>
        <p:spPr>
          <a:xfrm>
            <a:off x="609600" y="1600200"/>
            <a:ext cx="5382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Some companies have been entrusted with</a:t>
            </a:r>
            <a:r>
              <a:rPr b="1" lang="en-GB" sz="2000"/>
              <a:t> </a:t>
            </a:r>
            <a:r>
              <a:rPr lang="en-GB" sz="2000">
                <a:solidFill>
                  <a:srgbClr val="E36C09"/>
                </a:solidFill>
              </a:rPr>
              <a:t>private &amp; sensitive data</a:t>
            </a:r>
            <a:r>
              <a:rPr lang="en-GB" sz="2000"/>
              <a:t>. It can’t leave their servers because in the chance of a small vulnerability, the ripple effect would be catastrophic. This is where </a:t>
            </a:r>
            <a:r>
              <a:rPr lang="en-GB" sz="2100">
                <a:solidFill>
                  <a:srgbClr val="E36C09"/>
                </a:solidFill>
              </a:rPr>
              <a:t>Hybrid cloud infrastructure for MLOps</a:t>
            </a:r>
            <a:r>
              <a:rPr lang="en-GB" sz="2000"/>
              <a:t> comes in.</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rPr lang="en-GB" sz="2000"/>
              <a:t>Today’s infrastructure is a mix of </a:t>
            </a:r>
            <a:r>
              <a:rPr lang="en-GB" sz="2000">
                <a:solidFill>
                  <a:srgbClr val="E36C09"/>
                </a:solidFill>
              </a:rPr>
              <a:t>cloud </a:t>
            </a:r>
            <a:r>
              <a:rPr lang="en-GB" sz="2000"/>
              <a:t>and </a:t>
            </a:r>
            <a:r>
              <a:rPr lang="en-GB" sz="2000">
                <a:solidFill>
                  <a:srgbClr val="E36C09"/>
                </a:solidFill>
              </a:rPr>
              <a:t>on-prem</a:t>
            </a:r>
            <a:r>
              <a:rPr lang="en-GB" sz="2000"/>
              <a:t>. </a:t>
            </a:r>
            <a:endParaRPr sz="2000"/>
          </a:p>
          <a:p>
            <a:pPr indent="0" lvl="0" marL="0" rtl="0" algn="l">
              <a:lnSpc>
                <a:spcPct val="115000"/>
              </a:lnSpc>
              <a:spcBef>
                <a:spcPts val="1200"/>
              </a:spcBef>
              <a:spcAft>
                <a:spcPts val="1200"/>
              </a:spcAft>
              <a:buClr>
                <a:schemeClr val="dk1"/>
              </a:buClr>
              <a:buSzPts val="1100"/>
              <a:buFont typeface="Arial"/>
              <a:buNone/>
            </a:pPr>
            <a:r>
              <a:rPr lang="en-GB" sz="2000"/>
              <a:t>The vast majority of </a:t>
            </a:r>
            <a:r>
              <a:rPr lang="en-GB" sz="2000">
                <a:solidFill>
                  <a:srgbClr val="E36C09"/>
                </a:solidFill>
              </a:rPr>
              <a:t>cloud stakeholders </a:t>
            </a:r>
            <a:r>
              <a:rPr lang="en-GB" sz="2000"/>
              <a:t>(96%) face challenges managing both on-prem and cloud infrastructure. </a:t>
            </a:r>
            <a:endParaRPr sz="2000"/>
          </a:p>
        </p:txBody>
      </p:sp>
      <p:sp>
        <p:nvSpPr>
          <p:cNvPr id="363" name="Google Shape;363;g15106479295_0_49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64" name="Google Shape;364;g15106479295_0_499"/>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Hybrid MLOps Infrastructure</a:t>
            </a:r>
            <a:endParaRPr sz="4400">
              <a:solidFill>
                <a:schemeClr val="dk1"/>
              </a:solidFill>
              <a:latin typeface="Calibri"/>
              <a:ea typeface="Calibri"/>
              <a:cs typeface="Calibri"/>
              <a:sym typeface="Calibri"/>
            </a:endParaRPr>
          </a:p>
        </p:txBody>
      </p:sp>
      <p:sp>
        <p:nvSpPr>
          <p:cNvPr id="365" name="Google Shape;365;g15106479295_0_499"/>
          <p:cNvSpPr txBox="1"/>
          <p:nvPr>
            <p:ph idx="1" type="body"/>
          </p:nvPr>
        </p:nvSpPr>
        <p:spPr>
          <a:xfrm>
            <a:off x="6199675" y="1627125"/>
            <a:ext cx="5382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Cloud infrastructure</a:t>
            </a:r>
            <a:r>
              <a:rPr b="1" lang="en-GB" sz="2000"/>
              <a:t> </a:t>
            </a:r>
            <a:r>
              <a:rPr lang="en-GB" sz="2000"/>
              <a:t>is increasingly popular, but it’s still rare to find a large company that has completely abandoned on-premise infrastructure (most of them for obvious reasons, like sensitive data).</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solidFill>
                  <a:srgbClr val="E36C09"/>
                </a:solidFill>
              </a:rPr>
              <a:t>Hybrid cloud</a:t>
            </a:r>
            <a:r>
              <a:rPr b="1" lang="en-GB" sz="2000"/>
              <a:t> </a:t>
            </a:r>
            <a:r>
              <a:rPr lang="en-GB" sz="2000"/>
              <a:t>adoption are growing. </a:t>
            </a:r>
            <a:r>
              <a:rPr lang="en-GB" sz="2000">
                <a:solidFill>
                  <a:srgbClr val="E36C09"/>
                </a:solidFill>
              </a:rPr>
              <a:t>Hybrid cloud environments</a:t>
            </a:r>
            <a:r>
              <a:rPr lang="en-GB" sz="2000"/>
              <a:t> add an additional layer of complexity that makes managing IT even more challenging.</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g15106479295_0_1308"/>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ML/AI-related risks</a:t>
            </a:r>
            <a:endParaRPr/>
          </a:p>
        </p:txBody>
      </p:sp>
      <p:sp>
        <p:nvSpPr>
          <p:cNvPr id="95" name="Google Shape;95;g15106479295_0_1308"/>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96" name="Google Shape;96;g15106479295_0_130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g15106479295_0_514"/>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A Cloud Center of Excellence (CCoE) is a </a:t>
            </a:r>
            <a:r>
              <a:rPr lang="en-GB" sz="2000">
                <a:solidFill>
                  <a:srgbClr val="E36C09"/>
                </a:solidFill>
              </a:rPr>
              <a:t>cross-functional team</a:t>
            </a:r>
            <a:r>
              <a:rPr b="1" lang="en-GB" sz="2000"/>
              <a:t> </a:t>
            </a:r>
            <a:r>
              <a:rPr lang="en-GB" sz="2000"/>
              <a:t>of people responsible for developing and managing the </a:t>
            </a:r>
            <a:r>
              <a:rPr lang="en-GB" sz="2000">
                <a:solidFill>
                  <a:srgbClr val="E36C09"/>
                </a:solidFill>
              </a:rPr>
              <a:t>cloud strategy, governance, and best practices</a:t>
            </a:r>
            <a:r>
              <a:rPr b="1" lang="en-GB" sz="2000"/>
              <a:t> </a:t>
            </a:r>
            <a:r>
              <a:rPr lang="en-GB" sz="2000"/>
              <a:t>that the rest of the organization can leverage to transform your business using the cloud. </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rPr lang="en-GB" sz="2000"/>
              <a:t>The CCoE leads the organization as a whole in </a:t>
            </a:r>
            <a:r>
              <a:rPr lang="en-GB" sz="2000">
                <a:solidFill>
                  <a:srgbClr val="E36C09"/>
                </a:solidFill>
              </a:rPr>
              <a:t>cloud adoption, migration, and operations</a:t>
            </a:r>
            <a:r>
              <a:rPr lang="en-GB" sz="2000"/>
              <a:t>. It may also be called a</a:t>
            </a:r>
            <a:r>
              <a:rPr b="1" lang="en-GB" sz="2000"/>
              <a:t> </a:t>
            </a:r>
            <a:r>
              <a:rPr lang="en-GB" sz="2000">
                <a:solidFill>
                  <a:srgbClr val="E36C09"/>
                </a:solidFill>
              </a:rPr>
              <a:t>Cloud Competency Center, Cloud Capability Center, or Cloud Knowledge Center</a:t>
            </a:r>
            <a:r>
              <a:rPr lang="en-GB" sz="2000"/>
              <a:t>.</a:t>
            </a:r>
            <a:endParaRPr sz="2000"/>
          </a:p>
          <a:p>
            <a:pPr indent="0" lvl="0" marL="0" rtl="0" algn="l">
              <a:lnSpc>
                <a:spcPct val="115000"/>
              </a:lnSpc>
              <a:spcBef>
                <a:spcPts val="1200"/>
              </a:spcBef>
              <a:spcAft>
                <a:spcPts val="1200"/>
              </a:spcAft>
              <a:buNone/>
            </a:pPr>
            <a:r>
              <a:rPr lang="en-GB" sz="2000"/>
              <a:t>CCoE adoption is increasing</a:t>
            </a:r>
            <a:endParaRPr sz="2000"/>
          </a:p>
        </p:txBody>
      </p:sp>
      <p:sp>
        <p:nvSpPr>
          <p:cNvPr id="371" name="Google Shape;371;g15106479295_0_51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72" name="Google Shape;372;g15106479295_0_514"/>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Cloud Centers of Excellence (CCoEs)</a:t>
            </a:r>
            <a:endParaRPr sz="4400">
              <a:solidFill>
                <a:schemeClr val="dk1"/>
              </a:solidFill>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g15106479295_0_554"/>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In companies CCoEs can take on many forms. </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rPr lang="en-GB" sz="2000"/>
              <a:t>For some companies it is an </a:t>
            </a:r>
            <a:r>
              <a:rPr lang="en-GB" sz="2000">
                <a:solidFill>
                  <a:srgbClr val="E36C09"/>
                </a:solidFill>
              </a:rPr>
              <a:t>official team</a:t>
            </a:r>
            <a:r>
              <a:rPr lang="en-GB" sz="2000"/>
              <a:t> with a formal reporting structure and clear </a:t>
            </a:r>
            <a:r>
              <a:rPr lang="en-GB" sz="2000">
                <a:solidFill>
                  <a:srgbClr val="E36C09"/>
                </a:solidFill>
              </a:rPr>
              <a:t>responsibilities for decision making</a:t>
            </a:r>
            <a:r>
              <a:rPr lang="en-GB" sz="2000"/>
              <a:t>. Other companies have teams that manage aspects of cloud strategy, but with limited responsibilities. </a:t>
            </a:r>
            <a:endParaRPr sz="2000"/>
          </a:p>
          <a:p>
            <a:pPr indent="0" lvl="0" marL="0" rtl="0" algn="l">
              <a:lnSpc>
                <a:spcPct val="115000"/>
              </a:lnSpc>
              <a:spcBef>
                <a:spcPts val="1200"/>
              </a:spcBef>
              <a:spcAft>
                <a:spcPts val="1200"/>
              </a:spcAft>
              <a:buNone/>
            </a:pPr>
            <a:r>
              <a:rPr lang="en-GB" sz="2000"/>
              <a:t>Many companies, especially those early in their adoption of cloud, have an informal approach to CCoE. A typical approach includes </a:t>
            </a:r>
            <a:r>
              <a:rPr lang="en-GB" sz="2000">
                <a:solidFill>
                  <a:srgbClr val="E36C09"/>
                </a:solidFill>
              </a:rPr>
              <a:t>team members</a:t>
            </a:r>
            <a:r>
              <a:rPr lang="en-GB" sz="2000"/>
              <a:t> who have not been assigned </a:t>
            </a:r>
            <a:r>
              <a:rPr lang="en-GB" sz="2000">
                <a:solidFill>
                  <a:srgbClr val="E36C09"/>
                </a:solidFill>
              </a:rPr>
              <a:t>specific responsibilities</a:t>
            </a:r>
            <a:r>
              <a:rPr lang="en-GB" sz="2000"/>
              <a:t>. However, within the group, there may be experts that are generally acknowledged as owning the functions.</a:t>
            </a:r>
            <a:endParaRPr sz="2000"/>
          </a:p>
        </p:txBody>
      </p:sp>
      <p:sp>
        <p:nvSpPr>
          <p:cNvPr id="378" name="Google Shape;378;g15106479295_0_55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79" name="Google Shape;379;g15106479295_0_554"/>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Cloud Centers of Excellence (CCoEs)</a:t>
            </a:r>
            <a:endParaRPr sz="4400">
              <a:solidFill>
                <a:schemeClr val="dk1"/>
              </a:solidFill>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g15106479295_0_461"/>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AI maturity</a:t>
            </a:r>
            <a:endParaRPr/>
          </a:p>
        </p:txBody>
      </p:sp>
      <p:sp>
        <p:nvSpPr>
          <p:cNvPr id="385" name="Google Shape;385;g15106479295_0_461"/>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386" name="Google Shape;386;g15106479295_0_461"/>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g15106479295_0_530"/>
          <p:cNvSpPr txBox="1"/>
          <p:nvPr>
            <p:ph idx="1" type="body"/>
          </p:nvPr>
        </p:nvSpPr>
        <p:spPr>
          <a:xfrm>
            <a:off x="609600" y="1600200"/>
            <a:ext cx="58701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With Google Cloud’s AI Adoption Framework, you’ll be able to create and evolve your own transformative </a:t>
            </a:r>
            <a:r>
              <a:rPr lang="en-GB" sz="2000">
                <a:solidFill>
                  <a:srgbClr val="E36C09"/>
                </a:solidFill>
              </a:rPr>
              <a:t>AI capability</a:t>
            </a:r>
            <a:r>
              <a:rPr lang="en-GB" sz="2000"/>
              <a:t>. You’ll have a structure for building </a:t>
            </a:r>
            <a:r>
              <a:rPr lang="en-GB" sz="2000">
                <a:solidFill>
                  <a:srgbClr val="E36C09"/>
                </a:solidFill>
              </a:rPr>
              <a:t>scalable AI capabilities</a:t>
            </a:r>
            <a:r>
              <a:rPr lang="en-GB" sz="2000"/>
              <a:t> to create better insights from big data with powerful algorithms across the entire business.</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t>Google Cloud’s AI Adoption Framework is anchored in the familiar rubric of </a:t>
            </a:r>
            <a:r>
              <a:rPr lang="en-GB" sz="2000">
                <a:solidFill>
                  <a:srgbClr val="E36C09"/>
                </a:solidFill>
              </a:rPr>
              <a:t>people, process, technology, and data</a:t>
            </a:r>
            <a:r>
              <a:rPr lang="en-GB" sz="2000"/>
              <a:t>. The interplay between these four key areas gives rise to six themes: </a:t>
            </a:r>
            <a:r>
              <a:rPr lang="en-GB" sz="2000">
                <a:solidFill>
                  <a:srgbClr val="E36C09"/>
                </a:solidFill>
              </a:rPr>
              <a:t>Learn, Lead, Access, Scale, Automate, and Secure</a:t>
            </a:r>
            <a:r>
              <a:rPr lang="en-GB" sz="2000"/>
              <a:t>. </a:t>
            </a:r>
            <a:endParaRPr sz="2000"/>
          </a:p>
        </p:txBody>
      </p:sp>
      <p:sp>
        <p:nvSpPr>
          <p:cNvPr id="392" name="Google Shape;392;g15106479295_0_53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393" name="Google Shape;393;g15106479295_0_530"/>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Google Cloud’s AI Adoption</a:t>
            </a:r>
            <a:endParaRPr sz="4400">
              <a:solidFill>
                <a:schemeClr val="dk1"/>
              </a:solidFill>
              <a:latin typeface="Calibri"/>
              <a:ea typeface="Calibri"/>
              <a:cs typeface="Calibri"/>
              <a:sym typeface="Calibri"/>
            </a:endParaRPr>
          </a:p>
        </p:txBody>
      </p:sp>
      <p:pic>
        <p:nvPicPr>
          <p:cNvPr id="394" name="Google Shape;394;g15106479295_0_530"/>
          <p:cNvPicPr preferRelativeResize="0"/>
          <p:nvPr/>
        </p:nvPicPr>
        <p:blipFill>
          <a:blip r:embed="rId3">
            <a:alphaModFix/>
          </a:blip>
          <a:stretch>
            <a:fillRect/>
          </a:stretch>
        </p:blipFill>
        <p:spPr>
          <a:xfrm>
            <a:off x="6632100" y="1570038"/>
            <a:ext cx="4909598" cy="4640263"/>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g15106479295_0_575"/>
          <p:cNvSpPr txBox="1"/>
          <p:nvPr>
            <p:ph idx="1" type="body"/>
          </p:nvPr>
        </p:nvSpPr>
        <p:spPr>
          <a:xfrm>
            <a:off x="609600" y="1600200"/>
            <a:ext cx="55560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lang="en-GB" sz="2000">
                <a:solidFill>
                  <a:srgbClr val="E36C09"/>
                </a:solidFill>
              </a:rPr>
              <a:t>Learn </a:t>
            </a:r>
            <a:r>
              <a:rPr lang="en-GB" sz="2000"/>
              <a:t>concerns the quality and scale of learning programs to upskill your staff, hire external talent, and augment your data science and ML engineering staff with experienced partners.</a:t>
            </a:r>
            <a:endParaRPr sz="2000"/>
          </a:p>
          <a:p>
            <a:pPr indent="-355600" lvl="0" marL="457200" rtl="0" algn="l">
              <a:lnSpc>
                <a:spcPct val="115000"/>
              </a:lnSpc>
              <a:spcBef>
                <a:spcPts val="0"/>
              </a:spcBef>
              <a:spcAft>
                <a:spcPts val="0"/>
              </a:spcAft>
              <a:buSzPts val="2000"/>
              <a:buChar char="•"/>
            </a:pPr>
            <a:r>
              <a:rPr lang="en-GB" sz="2000">
                <a:solidFill>
                  <a:srgbClr val="E36C09"/>
                </a:solidFill>
              </a:rPr>
              <a:t>Lead </a:t>
            </a:r>
            <a:r>
              <a:rPr lang="en-GB" sz="2000"/>
              <a:t>concerns the extent to which your data scientists are supporte</a:t>
            </a:r>
            <a:r>
              <a:rPr lang="en-GB" sz="2000"/>
              <a:t>d</a:t>
            </a:r>
            <a:r>
              <a:rPr lang="en-GB" sz="2000"/>
              <a:t>, and the degree to which the data scientists are cross-functional, collaborative, and self-motivated.</a:t>
            </a:r>
            <a:endParaRPr sz="2000"/>
          </a:p>
          <a:p>
            <a:pPr indent="-355600" lvl="0" marL="457200" rtl="0" algn="l">
              <a:lnSpc>
                <a:spcPct val="115000"/>
              </a:lnSpc>
              <a:spcBef>
                <a:spcPts val="0"/>
              </a:spcBef>
              <a:spcAft>
                <a:spcPts val="0"/>
              </a:spcAft>
              <a:buSzPts val="2000"/>
              <a:buChar char="•"/>
            </a:pPr>
            <a:r>
              <a:rPr lang="en-GB" sz="2000">
                <a:solidFill>
                  <a:srgbClr val="E36C09"/>
                </a:solidFill>
              </a:rPr>
              <a:t>Access </a:t>
            </a:r>
            <a:r>
              <a:rPr lang="en-GB" sz="2000"/>
              <a:t>concerns the extent to which your organization recognizes data management as a key element to enable AI and the degree to which data scientists can share, discover, and reuse data and other ML artifacts.</a:t>
            </a:r>
            <a:endParaRPr sz="2000"/>
          </a:p>
        </p:txBody>
      </p:sp>
      <p:sp>
        <p:nvSpPr>
          <p:cNvPr id="400" name="Google Shape;400;g15106479295_0_57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01" name="Google Shape;401;g15106479295_0_575"/>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AI maturity Themes</a:t>
            </a:r>
            <a:endParaRPr sz="4400">
              <a:solidFill>
                <a:schemeClr val="dk1"/>
              </a:solidFill>
              <a:latin typeface="Calibri"/>
              <a:ea typeface="Calibri"/>
              <a:cs typeface="Calibri"/>
              <a:sym typeface="Calibri"/>
            </a:endParaRPr>
          </a:p>
        </p:txBody>
      </p:sp>
      <p:sp>
        <p:nvSpPr>
          <p:cNvPr id="402" name="Google Shape;402;g15106479295_0_575"/>
          <p:cNvSpPr txBox="1"/>
          <p:nvPr>
            <p:ph idx="1" type="body"/>
          </p:nvPr>
        </p:nvSpPr>
        <p:spPr>
          <a:xfrm>
            <a:off x="6046225" y="1627125"/>
            <a:ext cx="58701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lang="en-GB" sz="2000">
                <a:solidFill>
                  <a:srgbClr val="E36C09"/>
                </a:solidFill>
              </a:rPr>
              <a:t>Scale </a:t>
            </a:r>
            <a:r>
              <a:rPr lang="en-GB" sz="2000"/>
              <a:t>concerns the extent to which you use cloud-native ML services that scale with large amounts of data and large numbers of data processing and ML jobs, with reduced operational overhead.</a:t>
            </a:r>
            <a:endParaRPr sz="2000"/>
          </a:p>
          <a:p>
            <a:pPr indent="-355600" lvl="0" marL="457200" rtl="0" algn="l">
              <a:lnSpc>
                <a:spcPct val="115000"/>
              </a:lnSpc>
              <a:spcBef>
                <a:spcPts val="0"/>
              </a:spcBef>
              <a:spcAft>
                <a:spcPts val="0"/>
              </a:spcAft>
              <a:buSzPts val="2000"/>
              <a:buChar char="•"/>
            </a:pPr>
            <a:r>
              <a:rPr lang="en-GB" sz="2000">
                <a:solidFill>
                  <a:srgbClr val="E36C09"/>
                </a:solidFill>
              </a:rPr>
              <a:t>Secure </a:t>
            </a:r>
            <a:r>
              <a:rPr lang="en-GB" sz="2000"/>
              <a:t>concerns the extent to which you understand and protect your data and ML services from unauthorized and inappropriate access.</a:t>
            </a:r>
            <a:endParaRPr sz="2000"/>
          </a:p>
          <a:p>
            <a:pPr indent="-355600" lvl="0" marL="457200" rtl="0" algn="l">
              <a:lnSpc>
                <a:spcPct val="115000"/>
              </a:lnSpc>
              <a:spcBef>
                <a:spcPts val="0"/>
              </a:spcBef>
              <a:spcAft>
                <a:spcPts val="0"/>
              </a:spcAft>
              <a:buSzPts val="2000"/>
              <a:buChar char="•"/>
            </a:pPr>
            <a:r>
              <a:rPr lang="en-GB" sz="2000">
                <a:solidFill>
                  <a:srgbClr val="E36C09"/>
                </a:solidFill>
              </a:rPr>
              <a:t>Automate </a:t>
            </a:r>
            <a:r>
              <a:rPr lang="en-GB" sz="2000"/>
              <a:t>concerns the extent to which you are able to deploy, execute, and operate technology for data processing and ML pipelines in production efficiently, frequently, and reliably.</a:t>
            </a:r>
            <a:endParaRPr sz="20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g15106479295_0_590"/>
          <p:cNvSpPr txBox="1"/>
          <p:nvPr>
            <p:ph idx="1" type="body"/>
          </p:nvPr>
        </p:nvSpPr>
        <p:spPr>
          <a:xfrm>
            <a:off x="609600" y="1600200"/>
            <a:ext cx="51441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None/>
            </a:pPr>
            <a:r>
              <a:rPr lang="en-GB" sz="2000"/>
              <a:t>For each theme, current business practices will fall into one of the following phases: </a:t>
            </a:r>
            <a:r>
              <a:rPr lang="en-GB" sz="2000">
                <a:solidFill>
                  <a:srgbClr val="E36C09"/>
                </a:solidFill>
              </a:rPr>
              <a:t>tactical, strategic, transformational</a:t>
            </a:r>
            <a:r>
              <a:rPr lang="en-GB" sz="2000"/>
              <a:t>.</a:t>
            </a:r>
            <a:endParaRPr sz="2000"/>
          </a:p>
        </p:txBody>
      </p:sp>
      <p:sp>
        <p:nvSpPr>
          <p:cNvPr id="408" name="Google Shape;408;g15106479295_0_59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09" name="Google Shape;409;g15106479295_0_590"/>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AI maturity </a:t>
            </a:r>
            <a:r>
              <a:rPr lang="en-GB" sz="4400">
                <a:solidFill>
                  <a:schemeClr val="dk1"/>
                </a:solidFill>
                <a:latin typeface="Calibri"/>
                <a:ea typeface="Calibri"/>
                <a:cs typeface="Calibri"/>
                <a:sym typeface="Calibri"/>
              </a:rPr>
              <a:t>Phases</a:t>
            </a:r>
            <a:endParaRPr sz="4400">
              <a:solidFill>
                <a:schemeClr val="dk1"/>
              </a:solidFill>
              <a:latin typeface="Calibri"/>
              <a:ea typeface="Calibri"/>
              <a:cs typeface="Calibri"/>
              <a:sym typeface="Calibri"/>
            </a:endParaRPr>
          </a:p>
        </p:txBody>
      </p:sp>
      <p:sp>
        <p:nvSpPr>
          <p:cNvPr id="410" name="Google Shape;410;g15106479295_0_590"/>
          <p:cNvSpPr txBox="1"/>
          <p:nvPr>
            <p:ph idx="1" type="body"/>
          </p:nvPr>
        </p:nvSpPr>
        <p:spPr>
          <a:xfrm>
            <a:off x="6046225" y="1627125"/>
            <a:ext cx="55359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Tactical</a:t>
            </a:r>
            <a:endParaRPr sz="2000"/>
          </a:p>
          <a:p>
            <a:pPr indent="-355600" lvl="0" marL="457200" rtl="0" algn="l">
              <a:lnSpc>
                <a:spcPct val="115000"/>
              </a:lnSpc>
              <a:spcBef>
                <a:spcPts val="1200"/>
              </a:spcBef>
              <a:spcAft>
                <a:spcPts val="0"/>
              </a:spcAft>
              <a:buSzPts val="2000"/>
              <a:buChar char="•"/>
            </a:pPr>
            <a:r>
              <a:rPr lang="en-GB" sz="2000"/>
              <a:t>The initial phase, known as Tactical, denotes that the organizations </a:t>
            </a:r>
            <a:r>
              <a:rPr lang="en-GB" sz="2000">
                <a:solidFill>
                  <a:srgbClr val="E36C09"/>
                </a:solidFill>
              </a:rPr>
              <a:t>explore the capabilities of ML/AI technologies</a:t>
            </a:r>
            <a:r>
              <a:rPr lang="en-GB" sz="2000"/>
              <a:t>. The reasonable way is to start with </a:t>
            </a:r>
            <a:r>
              <a:rPr lang="en-GB" sz="2000">
                <a:solidFill>
                  <a:srgbClr val="E36C09"/>
                </a:solidFill>
              </a:rPr>
              <a:t>non-critical use cases and short-term projects</a:t>
            </a:r>
            <a:r>
              <a:rPr lang="en-GB" sz="2000"/>
              <a:t>. Furthermore, all processes are </a:t>
            </a:r>
            <a:r>
              <a:rPr lang="en-GB" sz="2000">
                <a:solidFill>
                  <a:srgbClr val="E36C09"/>
                </a:solidFill>
              </a:rPr>
              <a:t>mainly manual </a:t>
            </a:r>
            <a:r>
              <a:rPr lang="en-GB" sz="2000"/>
              <a:t>because there is little to no MLOps infrastructure and ML skills are being developed.</a:t>
            </a:r>
            <a:endParaRPr sz="2000"/>
          </a:p>
          <a:p>
            <a:pPr indent="-355600" lvl="0" marL="457200" rtl="0" algn="l">
              <a:lnSpc>
                <a:spcPct val="115000"/>
              </a:lnSpc>
              <a:spcBef>
                <a:spcPts val="0"/>
              </a:spcBef>
              <a:spcAft>
                <a:spcPts val="0"/>
              </a:spcAft>
              <a:buSzPts val="2000"/>
              <a:buChar char="•"/>
            </a:pPr>
            <a:r>
              <a:rPr lang="en-GB" sz="2000"/>
              <a:t>At this phase, too, there may be </a:t>
            </a:r>
            <a:r>
              <a:rPr lang="en-GB" sz="2000">
                <a:solidFill>
                  <a:srgbClr val="E36C09"/>
                </a:solidFill>
              </a:rPr>
              <a:t>no process to scale solutions</a:t>
            </a:r>
            <a:r>
              <a:rPr b="1" lang="en-GB" sz="2000"/>
              <a:t> </a:t>
            </a:r>
            <a:r>
              <a:rPr lang="en-GB" sz="2000"/>
              <a:t>consistency, nor the skill set to solve complex analytics problems.</a:t>
            </a:r>
            <a:endParaRPr sz="20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g15106479295_0_60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16" name="Google Shape;416;g15106479295_0_60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AI maturity Phases</a:t>
            </a:r>
            <a:endParaRPr sz="4400">
              <a:solidFill>
                <a:schemeClr val="dk1"/>
              </a:solidFill>
              <a:latin typeface="Calibri"/>
              <a:ea typeface="Calibri"/>
              <a:cs typeface="Calibri"/>
              <a:sym typeface="Calibri"/>
            </a:endParaRPr>
          </a:p>
        </p:txBody>
      </p:sp>
      <p:sp>
        <p:nvSpPr>
          <p:cNvPr id="417" name="Google Shape;417;g15106479295_0_606"/>
          <p:cNvSpPr txBox="1"/>
          <p:nvPr>
            <p:ph idx="1" type="body"/>
          </p:nvPr>
        </p:nvSpPr>
        <p:spPr>
          <a:xfrm>
            <a:off x="60960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Strategic</a:t>
            </a:r>
            <a:endParaRPr sz="2000"/>
          </a:p>
          <a:p>
            <a:pPr indent="-355600" lvl="0" marL="457200" rtl="0" algn="l">
              <a:lnSpc>
                <a:spcPct val="115000"/>
              </a:lnSpc>
              <a:spcBef>
                <a:spcPts val="1200"/>
              </a:spcBef>
              <a:spcAft>
                <a:spcPts val="0"/>
              </a:spcAft>
              <a:buSzPts val="2000"/>
              <a:buChar char="•"/>
            </a:pPr>
            <a:r>
              <a:rPr lang="en-GB" sz="2000"/>
              <a:t>The next phase, called Strategic, implies that business goals coordinate the </a:t>
            </a:r>
            <a:r>
              <a:rPr lang="en-GB" sz="2000">
                <a:solidFill>
                  <a:srgbClr val="E36C09"/>
                </a:solidFill>
              </a:rPr>
              <a:t>amount of ML use cases and parts of the processes are automated. </a:t>
            </a:r>
            <a:r>
              <a:rPr lang="en-GB" sz="2000"/>
              <a:t>Typically, there are </a:t>
            </a:r>
            <a:r>
              <a:rPr lang="en-GB" sz="2000">
                <a:solidFill>
                  <a:srgbClr val="E36C09"/>
                </a:solidFill>
              </a:rPr>
              <a:t>basic ML skills</a:t>
            </a:r>
            <a:r>
              <a:rPr b="1" lang="en-GB" sz="2000"/>
              <a:t> </a:t>
            </a:r>
            <a:r>
              <a:rPr lang="en-GB" sz="2000"/>
              <a:t>in the team and </a:t>
            </a:r>
            <a:r>
              <a:rPr lang="en-GB" sz="2000">
                <a:solidFill>
                  <a:srgbClr val="E36C09"/>
                </a:solidFill>
              </a:rPr>
              <a:t>basic infrastructure to get ML models into production</a:t>
            </a:r>
            <a:r>
              <a:rPr lang="en-GB" sz="2000"/>
              <a:t>. The main distinction to the previous phase is utilizing </a:t>
            </a:r>
            <a:r>
              <a:rPr lang="en-GB" sz="2000">
                <a:solidFill>
                  <a:srgbClr val="E36C09"/>
                </a:solidFill>
              </a:rPr>
              <a:t>pipelines </a:t>
            </a:r>
            <a:r>
              <a:rPr lang="en-GB" sz="2000"/>
              <a:t>for data preparation and model training. Additionally, the ML system provides end points, such as REST API, to expose ML models to the target application. </a:t>
            </a:r>
            <a:r>
              <a:rPr lang="en-GB" sz="2000">
                <a:solidFill>
                  <a:srgbClr val="E36C09"/>
                </a:solidFill>
              </a:rPr>
              <a:t>Basic ML monitoring and alerting functionality</a:t>
            </a:r>
            <a:r>
              <a:rPr b="1" lang="en-GB" sz="2000"/>
              <a:t> </a:t>
            </a:r>
            <a:r>
              <a:rPr lang="en-GB" sz="2000"/>
              <a:t>are in place as well.</a:t>
            </a:r>
            <a:endParaRPr sz="2000"/>
          </a:p>
        </p:txBody>
      </p:sp>
      <p:sp>
        <p:nvSpPr>
          <p:cNvPr id="418" name="Google Shape;418;g15106479295_0_606"/>
          <p:cNvSpPr txBox="1"/>
          <p:nvPr>
            <p:ph idx="1" type="body"/>
          </p:nvPr>
        </p:nvSpPr>
        <p:spPr>
          <a:xfrm>
            <a:off x="617905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Transformational</a:t>
            </a:r>
            <a:endParaRPr sz="2000"/>
          </a:p>
          <a:p>
            <a:pPr indent="-355600" lvl="0" marL="457200" rtl="0" algn="l">
              <a:lnSpc>
                <a:spcPct val="115000"/>
              </a:lnSpc>
              <a:spcBef>
                <a:spcPts val="1200"/>
              </a:spcBef>
              <a:spcAft>
                <a:spcPts val="0"/>
              </a:spcAft>
              <a:buSzPts val="2000"/>
              <a:buChar char="•"/>
            </a:pPr>
            <a:r>
              <a:rPr lang="en-GB" sz="2000"/>
              <a:t>Organizations use ML</a:t>
            </a:r>
            <a:r>
              <a:rPr b="1" lang="en-GB" sz="2000"/>
              <a:t> </a:t>
            </a:r>
            <a:r>
              <a:rPr lang="en-GB" sz="2000">
                <a:solidFill>
                  <a:srgbClr val="E36C09"/>
                </a:solidFill>
              </a:rPr>
              <a:t>to stimulate innovation</a:t>
            </a:r>
            <a:r>
              <a:rPr b="1" lang="en-GB" sz="2000"/>
              <a:t>,</a:t>
            </a:r>
            <a:r>
              <a:rPr lang="en-GB" sz="2000"/>
              <a:t> support agility and help to cultivate a culture where experimentation and learning is continuous and encouraged. In this phase, ML is productionized as a </a:t>
            </a:r>
            <a:r>
              <a:rPr lang="en-GB" sz="2000">
                <a:solidFill>
                  <a:srgbClr val="E36C09"/>
                </a:solidFill>
              </a:rPr>
              <a:t>fully automated process</a:t>
            </a:r>
            <a:r>
              <a:rPr lang="en-GB" sz="2000"/>
              <a:t>, which implies a sophisticated data platform, widely adopted common patterns for ML development, and CI/CT/CD practices. Organizations utilize </a:t>
            </a:r>
            <a:r>
              <a:rPr lang="en-GB" sz="2000">
                <a:solidFill>
                  <a:srgbClr val="E36C09"/>
                </a:solidFill>
              </a:rPr>
              <a:t>advanced MLOps components</a:t>
            </a:r>
            <a:r>
              <a:rPr lang="en-GB" sz="2000"/>
              <a:t>, such as feature store, ML model and data versioning, and model monitoring and alerting to trigger model re-training.</a:t>
            </a:r>
            <a:endParaRPr sz="20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g15106479295_0_542"/>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D</a:t>
            </a:r>
            <a:r>
              <a:rPr lang="en-GB"/>
              <a:t>ata mesh</a:t>
            </a:r>
            <a:endParaRPr/>
          </a:p>
        </p:txBody>
      </p:sp>
      <p:sp>
        <p:nvSpPr>
          <p:cNvPr id="424" name="Google Shape;424;g15106479295_0_542"/>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425" name="Google Shape;425;g15106479295_0_54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g15106479295_0_63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31" name="Google Shape;431;g15106479295_0_635"/>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Before: Central Data Team</a:t>
            </a:r>
            <a:endParaRPr sz="4400">
              <a:solidFill>
                <a:schemeClr val="dk1"/>
              </a:solidFill>
              <a:latin typeface="Calibri"/>
              <a:ea typeface="Calibri"/>
              <a:cs typeface="Calibri"/>
              <a:sym typeface="Calibri"/>
            </a:endParaRPr>
          </a:p>
        </p:txBody>
      </p:sp>
      <p:sp>
        <p:nvSpPr>
          <p:cNvPr id="432" name="Google Shape;432;g15106479295_0_635"/>
          <p:cNvSpPr txBox="1"/>
          <p:nvPr>
            <p:ph idx="1" type="body"/>
          </p:nvPr>
        </p:nvSpPr>
        <p:spPr>
          <a:xfrm>
            <a:off x="60960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Many organizations have invested in a </a:t>
            </a:r>
            <a:r>
              <a:rPr lang="en-GB" sz="2000">
                <a:solidFill>
                  <a:srgbClr val="E36C09"/>
                </a:solidFill>
              </a:rPr>
              <a:t>central data lake </a:t>
            </a:r>
            <a:r>
              <a:rPr lang="en-GB" sz="2000"/>
              <a:t>and </a:t>
            </a:r>
            <a:r>
              <a:rPr lang="en-GB" sz="2000">
                <a:solidFill>
                  <a:srgbClr val="E36C09"/>
                </a:solidFill>
              </a:rPr>
              <a:t>a data team</a:t>
            </a:r>
            <a:r>
              <a:rPr lang="en-GB" sz="2000"/>
              <a:t> with the expectation to drive their business based on data.</a:t>
            </a:r>
            <a:endParaRPr sz="2000"/>
          </a:p>
          <a:p>
            <a:pPr indent="0" lvl="0" marL="0" rtl="0" algn="l">
              <a:lnSpc>
                <a:spcPct val="115000"/>
              </a:lnSpc>
              <a:spcBef>
                <a:spcPts val="1200"/>
              </a:spcBef>
              <a:spcAft>
                <a:spcPts val="0"/>
              </a:spcAft>
              <a:buNone/>
            </a:pPr>
            <a:r>
              <a:rPr lang="en-GB" sz="2000"/>
              <a:t>However, they notice that the central data team often becomes a </a:t>
            </a:r>
            <a:r>
              <a:rPr lang="en-GB" sz="2000">
                <a:solidFill>
                  <a:srgbClr val="E36C09"/>
                </a:solidFill>
              </a:rPr>
              <a:t>bottleneck</a:t>
            </a:r>
            <a:r>
              <a:rPr lang="en-GB" sz="2000"/>
              <a:t>. The team cannot handle all the analytical questions of management. </a:t>
            </a:r>
            <a:endParaRPr sz="2000"/>
          </a:p>
          <a:p>
            <a:pPr indent="0" lvl="0" marL="0" rtl="0" algn="l">
              <a:lnSpc>
                <a:spcPct val="115000"/>
              </a:lnSpc>
              <a:spcBef>
                <a:spcPts val="1200"/>
              </a:spcBef>
              <a:spcAft>
                <a:spcPts val="1200"/>
              </a:spcAft>
              <a:buNone/>
            </a:pPr>
            <a:r>
              <a:rPr lang="en-GB" sz="2000"/>
              <a:t>They need to spend too much time fixing broken data pipelines after operational database changes. The data team has to discover and understand the necessary domain data. For every question, they need to learn domain knowledge to give meaningful insights.</a:t>
            </a:r>
            <a:endParaRPr sz="2000"/>
          </a:p>
        </p:txBody>
      </p:sp>
      <p:sp>
        <p:nvSpPr>
          <p:cNvPr id="433" name="Google Shape;433;g15106479295_0_635"/>
          <p:cNvSpPr txBox="1"/>
          <p:nvPr>
            <p:ph idx="1" type="body"/>
          </p:nvPr>
        </p:nvSpPr>
        <p:spPr>
          <a:xfrm>
            <a:off x="617905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Organizations have also invested in </a:t>
            </a:r>
            <a:r>
              <a:rPr lang="en-GB" sz="2000">
                <a:solidFill>
                  <a:srgbClr val="E36C09"/>
                </a:solidFill>
              </a:rPr>
              <a:t>domain-driven design, autonomous domain teams</a:t>
            </a:r>
            <a:r>
              <a:rPr lang="en-GB" sz="2000"/>
              <a:t> (also known as stream-aligned teams or product teams) and a </a:t>
            </a:r>
            <a:r>
              <a:rPr lang="en-GB" sz="2000">
                <a:solidFill>
                  <a:srgbClr val="E36C09"/>
                </a:solidFill>
              </a:rPr>
              <a:t>decentralized microservice architecture</a:t>
            </a:r>
            <a:r>
              <a:rPr lang="en-GB" sz="2000"/>
              <a:t>. </a:t>
            </a:r>
            <a:endParaRPr sz="2000"/>
          </a:p>
          <a:p>
            <a:pPr indent="0" lvl="0" marL="0" rtl="0" algn="l">
              <a:lnSpc>
                <a:spcPct val="115000"/>
              </a:lnSpc>
              <a:spcBef>
                <a:spcPts val="1200"/>
              </a:spcBef>
              <a:spcAft>
                <a:spcPts val="1200"/>
              </a:spcAft>
              <a:buNone/>
            </a:pPr>
            <a:r>
              <a:rPr lang="en-GB" sz="2000"/>
              <a:t>These domain teams own and know their domain, including the information needs of the business. They design, build, and run their web applications and APIs on their own. </a:t>
            </a:r>
            <a:endParaRPr sz="200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g15106479295_0_64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39" name="Google Shape;439;g15106479295_0_64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Why Data mesh</a:t>
            </a:r>
            <a:endParaRPr sz="4400">
              <a:solidFill>
                <a:schemeClr val="dk1"/>
              </a:solidFill>
              <a:latin typeface="Calibri"/>
              <a:ea typeface="Calibri"/>
              <a:cs typeface="Calibri"/>
              <a:sym typeface="Calibri"/>
            </a:endParaRPr>
          </a:p>
        </p:txBody>
      </p:sp>
      <p:sp>
        <p:nvSpPr>
          <p:cNvPr id="440" name="Google Shape;440;g15106479295_0_647"/>
          <p:cNvSpPr txBox="1"/>
          <p:nvPr>
            <p:ph idx="1" type="body"/>
          </p:nvPr>
        </p:nvSpPr>
        <p:spPr>
          <a:xfrm>
            <a:off x="60960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With the eventual growth of the organization, the situation of the domain teams and the central data team becomes worse. </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rPr lang="en-GB" sz="2000"/>
              <a:t>A way out of this is to shift the responsibility for data from the central data team to the domain teams. This is the core idea behind the data mesh concept, born in 2019: </a:t>
            </a:r>
            <a:r>
              <a:rPr lang="en-GB" sz="2000">
                <a:solidFill>
                  <a:srgbClr val="E36C09"/>
                </a:solidFill>
              </a:rPr>
              <a:t>Domain-oriented decentralization for analytical data</a:t>
            </a:r>
            <a:r>
              <a:rPr lang="en-GB" sz="2000"/>
              <a:t>. </a:t>
            </a:r>
            <a:endParaRPr sz="2000"/>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1200"/>
              </a:spcAft>
              <a:buNone/>
            </a:pPr>
            <a:r>
              <a:t/>
            </a:r>
            <a:endParaRPr sz="1100">
              <a:latin typeface="Arial"/>
              <a:ea typeface="Arial"/>
              <a:cs typeface="Arial"/>
              <a:sym typeface="Arial"/>
            </a:endParaRPr>
          </a:p>
        </p:txBody>
      </p:sp>
      <p:sp>
        <p:nvSpPr>
          <p:cNvPr id="441" name="Google Shape;441;g15106479295_0_647"/>
          <p:cNvSpPr txBox="1"/>
          <p:nvPr>
            <p:ph idx="1" type="body"/>
          </p:nvPr>
        </p:nvSpPr>
        <p:spPr>
          <a:xfrm>
            <a:off x="617905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None/>
            </a:pPr>
            <a:r>
              <a:rPr lang="en-GB" sz="2000"/>
              <a:t>The data mesh architecture is a decentralized approach that enables domain teams to perform cross-domain data analysis on their own and interconnects data, similar to APIs in a microservice architecture. </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g15106479295_0_119"/>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Model Risk Mitigation</a:t>
            </a:r>
            <a:endParaRPr/>
          </a:p>
        </p:txBody>
      </p:sp>
      <p:sp>
        <p:nvSpPr>
          <p:cNvPr id="102" name="Google Shape;102;g15106479295_0_119"/>
          <p:cNvSpPr txBox="1"/>
          <p:nvPr>
            <p:ph idx="1" type="body"/>
          </p:nvPr>
        </p:nvSpPr>
        <p:spPr>
          <a:xfrm>
            <a:off x="609600" y="1600200"/>
            <a:ext cx="53391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solidFill>
                  <a:srgbClr val="E36C09"/>
                </a:solidFill>
              </a:rPr>
              <a:t>Complex interactions between models</a:t>
            </a:r>
            <a:r>
              <a:rPr lang="en-GB" sz="2000"/>
              <a:t> is probably the most challenging source of risk. This class of issue will be a growing concern as ML models become pervasive, and it’s an important potential area of focus for MLOps systems.</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Moreover, the total complexity is heavily determined by how the interactions with models are designed at a local scale and governed at an organizational scale. Using models in chains (where a model uses inputs from another model) can create significant additional complexity as well as totally unexpected results.</a:t>
            </a:r>
            <a:endParaRPr/>
          </a:p>
        </p:txBody>
      </p:sp>
      <p:sp>
        <p:nvSpPr>
          <p:cNvPr id="103" name="Google Shape;103;g15106479295_0_11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104" name="Google Shape;104;g15106479295_0_119"/>
          <p:cNvSpPr txBox="1"/>
          <p:nvPr>
            <p:ph idx="1" type="body"/>
          </p:nvPr>
        </p:nvSpPr>
        <p:spPr>
          <a:xfrm>
            <a:off x="6179050" y="1627125"/>
            <a:ext cx="53391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A number of measures can be implemented to avoid </a:t>
            </a:r>
            <a:r>
              <a:rPr lang="en-GB" sz="2000">
                <a:solidFill>
                  <a:srgbClr val="E36C09"/>
                </a:solidFill>
              </a:rPr>
              <a:t>model misbehavior</a:t>
            </a:r>
            <a:r>
              <a:rPr lang="en-GB" sz="2000"/>
              <a:t>, including examining its inputs and outputs in real time. While training a model, it is possible to characterize its domain of applicability by examining the intervals on which the model was trained and validated.</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More sophisticated methods can be used, including </a:t>
            </a:r>
            <a:r>
              <a:rPr lang="en-GB" sz="2000">
                <a:solidFill>
                  <a:srgbClr val="E36C09"/>
                </a:solidFill>
              </a:rPr>
              <a:t>anomaly detection </a:t>
            </a:r>
            <a:r>
              <a:rPr lang="en-GB" sz="2000"/>
              <a:t>to identify records where the model is used outside of its application domain.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g15106479295_0_66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47" name="Google Shape;447;g15106479295_0_66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4 </a:t>
            </a:r>
            <a:r>
              <a:rPr lang="en-GB" sz="4400">
                <a:solidFill>
                  <a:schemeClr val="dk1"/>
                </a:solidFill>
                <a:latin typeface="Calibri"/>
                <a:ea typeface="Calibri"/>
                <a:cs typeface="Calibri"/>
                <a:sym typeface="Calibri"/>
              </a:rPr>
              <a:t>Data mesh principles</a:t>
            </a:r>
            <a:endParaRPr sz="4400">
              <a:solidFill>
                <a:schemeClr val="dk1"/>
              </a:solidFill>
              <a:latin typeface="Calibri"/>
              <a:ea typeface="Calibri"/>
              <a:cs typeface="Calibri"/>
              <a:sym typeface="Calibri"/>
            </a:endParaRPr>
          </a:p>
        </p:txBody>
      </p:sp>
      <p:sp>
        <p:nvSpPr>
          <p:cNvPr id="448" name="Google Shape;448;g15106479295_0_667"/>
          <p:cNvSpPr txBox="1"/>
          <p:nvPr>
            <p:ph idx="1" type="body"/>
          </p:nvPr>
        </p:nvSpPr>
        <p:spPr>
          <a:xfrm>
            <a:off x="60960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Domain ownership: </a:t>
            </a:r>
            <a:r>
              <a:rPr lang="en-GB" sz="2000"/>
              <a:t>The domain teams take responsibility for their data. Following the domain-driven distributed architecture, analytical and operational data ownership is moved to the domain teams, away from the central data team.</a:t>
            </a:r>
            <a:endParaRPr sz="2000"/>
          </a:p>
          <a:p>
            <a:pPr indent="0" lvl="0" marL="0" rtl="0" algn="l">
              <a:lnSpc>
                <a:spcPct val="115000"/>
              </a:lnSpc>
              <a:spcBef>
                <a:spcPts val="1200"/>
              </a:spcBef>
              <a:spcAft>
                <a:spcPts val="1200"/>
              </a:spcAft>
              <a:buNone/>
            </a:pPr>
            <a:r>
              <a:rPr lang="en-GB" sz="2000">
                <a:solidFill>
                  <a:srgbClr val="E36C09"/>
                </a:solidFill>
              </a:rPr>
              <a:t>Data as a product</a:t>
            </a:r>
            <a:r>
              <a:rPr lang="en-GB" sz="2000"/>
              <a:t>: This principle means that there are consumers for the data beyond the domain. The domain team is responsible for satisfying the needs of other domains by providing high-quality data. Domain data should be treated as any other public API.</a:t>
            </a:r>
            <a:endParaRPr sz="2000"/>
          </a:p>
        </p:txBody>
      </p:sp>
      <p:sp>
        <p:nvSpPr>
          <p:cNvPr id="449" name="Google Shape;449;g15106479295_0_667"/>
          <p:cNvSpPr txBox="1"/>
          <p:nvPr>
            <p:ph idx="1" type="body"/>
          </p:nvPr>
        </p:nvSpPr>
        <p:spPr>
          <a:xfrm>
            <a:off x="617905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Self-serve data infrastructure platform</a:t>
            </a:r>
            <a:r>
              <a:rPr lang="en-GB" sz="2000"/>
              <a:t>: A dedicated data platform team provides domain-agnostic functionality, tools, and systems to build, execute, and maintain interoperable data products for all domains. With its platform, the data platform team enables domain teams to seamlessly consume and create data products</a:t>
            </a:r>
            <a:endParaRPr sz="2000"/>
          </a:p>
          <a:p>
            <a:pPr indent="0" lvl="0" marL="0" rtl="0" algn="l">
              <a:lnSpc>
                <a:spcPct val="115000"/>
              </a:lnSpc>
              <a:spcBef>
                <a:spcPts val="1200"/>
              </a:spcBef>
              <a:spcAft>
                <a:spcPts val="0"/>
              </a:spcAft>
              <a:buNone/>
            </a:pPr>
            <a:r>
              <a:rPr lang="en-GB" sz="2000">
                <a:solidFill>
                  <a:srgbClr val="E36C09"/>
                </a:solidFill>
              </a:rPr>
              <a:t>Federated governance</a:t>
            </a:r>
            <a:r>
              <a:rPr lang="en-GB" sz="2000"/>
              <a:t>: The federated governance principle achieves interoperability of all data products through standardization. The main goal of federated governance is to create a data ecosystem with adherence to the organizational rules and industry regulations.</a:t>
            </a:r>
            <a:endParaRPr sz="2000"/>
          </a:p>
          <a:p>
            <a:pPr indent="0" lvl="0" marL="0" rtl="0" algn="l">
              <a:lnSpc>
                <a:spcPct val="115000"/>
              </a:lnSpc>
              <a:spcBef>
                <a:spcPts val="1200"/>
              </a:spcBef>
              <a:spcAft>
                <a:spcPts val="1200"/>
              </a:spcAft>
              <a:buNone/>
            </a:pPr>
            <a:r>
              <a:t/>
            </a:r>
            <a:endParaRPr sz="2000"/>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g15106479295_0_68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55" name="Google Shape;455;g15106479295_0_685"/>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Data mesh Architecture</a:t>
            </a:r>
            <a:endParaRPr sz="4400">
              <a:solidFill>
                <a:schemeClr val="dk1"/>
              </a:solidFill>
              <a:latin typeface="Calibri"/>
              <a:ea typeface="Calibri"/>
              <a:cs typeface="Calibri"/>
              <a:sym typeface="Calibri"/>
            </a:endParaRPr>
          </a:p>
        </p:txBody>
      </p:sp>
      <p:pic>
        <p:nvPicPr>
          <p:cNvPr id="456" name="Google Shape;456;g15106479295_0_685"/>
          <p:cNvPicPr preferRelativeResize="0"/>
          <p:nvPr/>
        </p:nvPicPr>
        <p:blipFill rotWithShape="1">
          <a:blip r:embed="rId3">
            <a:alphaModFix/>
          </a:blip>
          <a:srcRect b="0" l="0" r="0" t="5078"/>
          <a:stretch/>
        </p:blipFill>
        <p:spPr>
          <a:xfrm>
            <a:off x="1831875" y="1468975"/>
            <a:ext cx="9093976" cy="5389026"/>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15106479295_0_69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62" name="Google Shape;462;g15106479295_0_694"/>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Technology</a:t>
            </a:r>
            <a:endParaRPr sz="4400">
              <a:solidFill>
                <a:schemeClr val="dk1"/>
              </a:solidFill>
              <a:latin typeface="Calibri"/>
              <a:ea typeface="Calibri"/>
              <a:cs typeface="Calibri"/>
              <a:sym typeface="Calibri"/>
            </a:endParaRPr>
          </a:p>
        </p:txBody>
      </p:sp>
      <p:sp>
        <p:nvSpPr>
          <p:cNvPr id="463" name="Google Shape;463;g15106479295_0_694"/>
          <p:cNvSpPr txBox="1"/>
          <p:nvPr>
            <p:ph idx="1" type="body"/>
          </p:nvPr>
        </p:nvSpPr>
        <p:spPr>
          <a:xfrm>
            <a:off x="609600" y="1627125"/>
            <a:ext cx="109728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There are a lot of different ways to implement a data mesh architecture. </a:t>
            </a:r>
            <a:endParaRPr sz="2000"/>
          </a:p>
          <a:p>
            <a:pPr indent="0" lvl="0" marL="0" rtl="0" algn="l">
              <a:lnSpc>
                <a:spcPct val="115000"/>
              </a:lnSpc>
              <a:spcBef>
                <a:spcPts val="1200"/>
              </a:spcBef>
              <a:spcAft>
                <a:spcPts val="0"/>
              </a:spcAft>
              <a:buNone/>
            </a:pPr>
            <a:r>
              <a:rPr lang="en-GB" sz="2000"/>
              <a:t>Here is a selection of typical tech stacks that we saw: </a:t>
            </a:r>
            <a:endParaRPr sz="2000"/>
          </a:p>
          <a:p>
            <a:pPr indent="-298450" lvl="0" marL="457200" rtl="0" algn="l">
              <a:lnSpc>
                <a:spcPct val="115000"/>
              </a:lnSpc>
              <a:spcBef>
                <a:spcPts val="1200"/>
              </a:spcBef>
              <a:spcAft>
                <a:spcPts val="0"/>
              </a:spcAft>
              <a:buSzPts val="1100"/>
              <a:buChar char="•"/>
            </a:pPr>
            <a:r>
              <a:rPr lang="en-GB" sz="2000">
                <a:uFill>
                  <a:noFill/>
                </a:uFill>
                <a:hlinkClick r:id="rId3"/>
              </a:rPr>
              <a:t>Google Cloud BigQuery</a:t>
            </a:r>
            <a:endParaRPr sz="2000"/>
          </a:p>
          <a:p>
            <a:pPr indent="-298450" lvl="0" marL="457200" rtl="0" algn="l">
              <a:lnSpc>
                <a:spcPct val="115000"/>
              </a:lnSpc>
              <a:spcBef>
                <a:spcPts val="0"/>
              </a:spcBef>
              <a:spcAft>
                <a:spcPts val="0"/>
              </a:spcAft>
              <a:buSzPts val="1100"/>
              <a:buChar char="•"/>
            </a:pPr>
            <a:r>
              <a:rPr lang="en-GB" sz="2000">
                <a:uFill>
                  <a:noFill/>
                </a:uFill>
                <a:hlinkClick r:id="rId4"/>
              </a:rPr>
              <a:t>AWS S3 and Athena</a:t>
            </a:r>
            <a:endParaRPr sz="2000"/>
          </a:p>
          <a:p>
            <a:pPr indent="-298450" lvl="0" marL="457200" rtl="0" algn="l">
              <a:lnSpc>
                <a:spcPct val="115000"/>
              </a:lnSpc>
              <a:spcBef>
                <a:spcPts val="0"/>
              </a:spcBef>
              <a:spcAft>
                <a:spcPts val="0"/>
              </a:spcAft>
              <a:buSzPts val="1100"/>
              <a:buChar char="•"/>
            </a:pPr>
            <a:r>
              <a:rPr lang="en-GB" sz="2000">
                <a:uFill>
                  <a:noFill/>
                </a:uFill>
                <a:hlinkClick r:id="rId5"/>
              </a:rPr>
              <a:t>Azure Synapse Analytics</a:t>
            </a:r>
            <a:endParaRPr sz="2000"/>
          </a:p>
          <a:p>
            <a:pPr indent="-298450" lvl="0" marL="457200" rtl="0" algn="l">
              <a:lnSpc>
                <a:spcPct val="115000"/>
              </a:lnSpc>
              <a:spcBef>
                <a:spcPts val="0"/>
              </a:spcBef>
              <a:spcAft>
                <a:spcPts val="0"/>
              </a:spcAft>
              <a:buSzPts val="1100"/>
              <a:buChar char="•"/>
            </a:pPr>
            <a:r>
              <a:rPr lang="en-GB" sz="2000">
                <a:uFill>
                  <a:noFill/>
                </a:uFill>
                <a:hlinkClick r:id="rId6"/>
              </a:rPr>
              <a:t>dbt and Snowflake</a:t>
            </a:r>
            <a:endParaRPr sz="2000"/>
          </a:p>
          <a:p>
            <a:pPr indent="-298450" lvl="0" marL="457200" rtl="0" algn="l">
              <a:lnSpc>
                <a:spcPct val="115000"/>
              </a:lnSpc>
              <a:spcBef>
                <a:spcPts val="0"/>
              </a:spcBef>
              <a:spcAft>
                <a:spcPts val="0"/>
              </a:spcAft>
              <a:buSzPts val="1100"/>
              <a:buChar char="•"/>
            </a:pPr>
            <a:r>
              <a:rPr lang="en-GB" sz="2000"/>
              <a:t>Starburst Enterprise (TBD)</a:t>
            </a:r>
            <a:endParaRPr sz="2000"/>
          </a:p>
          <a:p>
            <a:pPr indent="-298450" lvl="0" marL="457200" rtl="0" algn="l">
              <a:lnSpc>
                <a:spcPct val="115000"/>
              </a:lnSpc>
              <a:spcBef>
                <a:spcPts val="0"/>
              </a:spcBef>
              <a:spcAft>
                <a:spcPts val="0"/>
              </a:spcAft>
              <a:buSzPts val="1100"/>
              <a:buChar char="•"/>
            </a:pPr>
            <a:r>
              <a:rPr lang="en-GB" sz="2000"/>
              <a:t>Databricks (TBD)</a:t>
            </a:r>
            <a:endParaRPr sz="2000"/>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g15106479295_0_707"/>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Cloud Providers</a:t>
            </a:r>
            <a:endParaRPr/>
          </a:p>
        </p:txBody>
      </p:sp>
      <p:sp>
        <p:nvSpPr>
          <p:cNvPr id="469" name="Google Shape;469;g15106479295_0_707"/>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470" name="Google Shape;470;g15106479295_0_70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g15106479295_0_731"/>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76" name="Google Shape;476;g15106479295_0_731"/>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Cloud Providers</a:t>
            </a:r>
            <a:endParaRPr sz="4400">
              <a:solidFill>
                <a:schemeClr val="dk1"/>
              </a:solidFill>
              <a:latin typeface="Calibri"/>
              <a:ea typeface="Calibri"/>
              <a:cs typeface="Calibri"/>
              <a:sym typeface="Calibri"/>
            </a:endParaRPr>
          </a:p>
        </p:txBody>
      </p:sp>
      <p:sp>
        <p:nvSpPr>
          <p:cNvPr id="477" name="Google Shape;477;g15106479295_0_731"/>
          <p:cNvSpPr txBox="1"/>
          <p:nvPr>
            <p:ph idx="1" type="body"/>
          </p:nvPr>
        </p:nvSpPr>
        <p:spPr>
          <a:xfrm>
            <a:off x="609600" y="1627125"/>
            <a:ext cx="51768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Spending on cloud infrastructure services reached a record $30 billion in the second quarter of 2020, with</a:t>
            </a:r>
            <a:r>
              <a:rPr b="1" lang="en-GB" sz="2000"/>
              <a:t> </a:t>
            </a:r>
            <a:r>
              <a:rPr lang="en-GB" sz="2000">
                <a:solidFill>
                  <a:srgbClr val="E36C09"/>
                </a:solidFill>
              </a:rPr>
              <a:t>Amazon Web Services (AWS), Microsoft, and Google Cloud</a:t>
            </a:r>
            <a:r>
              <a:rPr b="1" lang="en-GB" sz="2000"/>
              <a:t> </a:t>
            </a:r>
            <a:r>
              <a:rPr lang="en-GB" sz="2000"/>
              <a:t>accounting for half of customer spend. </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t>These companies invest in research &amp; development of specialized hardware, software, and SaaS applications, but also MLOps software.</a:t>
            </a:r>
            <a:endParaRPr sz="2000"/>
          </a:p>
        </p:txBody>
      </p:sp>
      <p:sp>
        <p:nvSpPr>
          <p:cNvPr id="478" name="Google Shape;478;g15106479295_0_731"/>
          <p:cNvSpPr txBox="1"/>
          <p:nvPr>
            <p:ph idx="1" type="body"/>
          </p:nvPr>
        </p:nvSpPr>
        <p:spPr>
          <a:xfrm>
            <a:off x="5927175" y="1627125"/>
            <a:ext cx="5738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Two great examples come to mind: </a:t>
            </a:r>
            <a:endParaRPr sz="2000"/>
          </a:p>
          <a:p>
            <a:pPr indent="-355600" lvl="0" marL="457200" rtl="0" algn="l">
              <a:lnSpc>
                <a:spcPct val="115000"/>
              </a:lnSpc>
              <a:spcBef>
                <a:spcPts val="1200"/>
              </a:spcBef>
              <a:spcAft>
                <a:spcPts val="0"/>
              </a:spcAft>
              <a:buSzPts val="2000"/>
              <a:buChar char="•"/>
            </a:pPr>
            <a:r>
              <a:rPr lang="en-GB" sz="2000">
                <a:solidFill>
                  <a:srgbClr val="E36C09"/>
                </a:solidFill>
              </a:rPr>
              <a:t>AWS with its Sagemaker</a:t>
            </a:r>
            <a:r>
              <a:rPr lang="en-GB" sz="2000"/>
              <a:t>, a fully managed end-to-end cloud ML-platform that enables developers to create, train, and deploy machine-learning models in the cloud, embedded systems, and edge-devices.</a:t>
            </a:r>
            <a:endParaRPr sz="2000"/>
          </a:p>
          <a:p>
            <a:pPr indent="-355600" lvl="0" marL="457200" rtl="0" algn="l">
              <a:lnSpc>
                <a:spcPct val="115000"/>
              </a:lnSpc>
              <a:spcBef>
                <a:spcPts val="0"/>
              </a:spcBef>
              <a:spcAft>
                <a:spcPts val="0"/>
              </a:spcAft>
              <a:buSzPts val="2000"/>
              <a:buChar char="•"/>
            </a:pPr>
            <a:r>
              <a:rPr lang="en-GB" sz="2000">
                <a:solidFill>
                  <a:srgbClr val="E36C09"/>
                </a:solidFill>
              </a:rPr>
              <a:t>Google </a:t>
            </a:r>
            <a:r>
              <a:rPr lang="en-GB" sz="2000"/>
              <a:t>with its recently announced </a:t>
            </a:r>
            <a:r>
              <a:rPr lang="en-GB" sz="2000">
                <a:solidFill>
                  <a:srgbClr val="E36C09"/>
                </a:solidFill>
              </a:rPr>
              <a:t>AI Platform Pipelines</a:t>
            </a:r>
            <a:r>
              <a:rPr lang="en-GB" sz="2000"/>
              <a:t> for building and managing ML pipelines, leveraging</a:t>
            </a:r>
            <a:r>
              <a:rPr b="1" lang="en-GB" sz="2000"/>
              <a:t> </a:t>
            </a:r>
            <a:r>
              <a:rPr lang="en-GB" sz="2000">
                <a:solidFill>
                  <a:srgbClr val="E36C09"/>
                </a:solidFill>
              </a:rPr>
              <a:t>TensorFlow Extended (TFX’s) </a:t>
            </a:r>
            <a:r>
              <a:rPr lang="en-GB" sz="2000"/>
              <a:t>pre-built components and </a:t>
            </a:r>
            <a:r>
              <a:rPr lang="en-GB" sz="2000">
                <a:solidFill>
                  <a:srgbClr val="E36C09"/>
                </a:solidFill>
              </a:rPr>
              <a:t>templates </a:t>
            </a:r>
            <a:r>
              <a:rPr lang="en-GB" sz="2000"/>
              <a:t>that do a lot of model deployment work for you.</a:t>
            </a:r>
            <a:endParaRPr sz="2000"/>
          </a:p>
          <a:p>
            <a:pPr indent="0" lvl="0" marL="0" rtl="0" algn="l">
              <a:lnSpc>
                <a:spcPct val="115000"/>
              </a:lnSpc>
              <a:spcBef>
                <a:spcPts val="1200"/>
              </a:spcBef>
              <a:spcAft>
                <a:spcPts val="1200"/>
              </a:spcAft>
              <a:buNone/>
            </a:pPr>
            <a:r>
              <a:t/>
            </a:r>
            <a:endParaRPr sz="2000"/>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g15106479295_0_76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84" name="Google Shape;484;g15106479295_0_768"/>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End-to-end MLOps solution </a:t>
            </a:r>
            <a:endParaRPr sz="4400">
              <a:solidFill>
                <a:schemeClr val="dk1"/>
              </a:solidFill>
              <a:latin typeface="Calibri"/>
              <a:ea typeface="Calibri"/>
              <a:cs typeface="Calibri"/>
              <a:sym typeface="Calibri"/>
            </a:endParaRPr>
          </a:p>
        </p:txBody>
      </p:sp>
      <p:sp>
        <p:nvSpPr>
          <p:cNvPr id="485" name="Google Shape;485;g15106479295_0_768"/>
          <p:cNvSpPr txBox="1"/>
          <p:nvPr>
            <p:ph idx="1" type="body"/>
          </p:nvPr>
        </p:nvSpPr>
        <p:spPr>
          <a:xfrm>
            <a:off x="609600" y="1627125"/>
            <a:ext cx="53175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These are fully managed services that provide developers and data scientists with the ability to build, train, and deploy ML models quickly.</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rPr lang="en-GB" sz="2000"/>
              <a:t>Amazon</a:t>
            </a:r>
            <a:endParaRPr sz="2000"/>
          </a:p>
          <a:p>
            <a:pPr indent="-355600" lvl="0" marL="457200" rtl="0" algn="l">
              <a:lnSpc>
                <a:spcPct val="115000"/>
              </a:lnSpc>
              <a:spcBef>
                <a:spcPts val="1200"/>
              </a:spcBef>
              <a:spcAft>
                <a:spcPts val="0"/>
              </a:spcAft>
              <a:buSzPts val="2000"/>
              <a:buChar char="•"/>
            </a:pPr>
            <a:r>
              <a:rPr lang="en-GB" sz="2000">
                <a:solidFill>
                  <a:srgbClr val="E36C09"/>
                </a:solidFill>
                <a:uFill>
                  <a:noFill/>
                </a:uFill>
                <a:hlinkClick r:id="rId3">
                  <a:extLst>
                    <a:ext uri="{A12FA001-AC4F-418D-AE19-62706E023703}">
                      <ahyp:hlinkClr val="tx"/>
                    </a:ext>
                  </a:extLst>
                </a:hlinkClick>
              </a:rPr>
              <a:t>Amazon Sagemaker</a:t>
            </a:r>
            <a:r>
              <a:rPr lang="en-GB" sz="2000"/>
              <a:t>, a suite of tools to build, train, deploy, and monitor machine learning models.</a:t>
            </a:r>
            <a:endParaRPr sz="2000"/>
          </a:p>
          <a:p>
            <a:pPr indent="-355600" lvl="1" marL="914400" rtl="0" algn="l">
              <a:lnSpc>
                <a:spcPct val="115000"/>
              </a:lnSpc>
              <a:spcBef>
                <a:spcPts val="0"/>
              </a:spcBef>
              <a:spcAft>
                <a:spcPts val="0"/>
              </a:spcAft>
              <a:buSzPts val="2000"/>
              <a:buFont typeface="Calibri"/>
              <a:buChar char="–"/>
            </a:pPr>
            <a:r>
              <a:rPr lang="en-GB" sz="2000" u="sng">
                <a:solidFill>
                  <a:schemeClr val="hlink"/>
                </a:solidFill>
                <a:hlinkClick r:id="rId4"/>
              </a:rPr>
              <a:t>https://aws.amazon.com/it/sagemaker/</a:t>
            </a:r>
            <a:endParaRPr sz="2000"/>
          </a:p>
        </p:txBody>
      </p:sp>
      <p:sp>
        <p:nvSpPr>
          <p:cNvPr id="486" name="Google Shape;486;g15106479295_0_768"/>
          <p:cNvSpPr txBox="1"/>
          <p:nvPr>
            <p:ph idx="1" type="body"/>
          </p:nvPr>
        </p:nvSpPr>
        <p:spPr>
          <a:xfrm>
            <a:off x="5753825" y="1627125"/>
            <a:ext cx="62838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Microsoft Azure</a:t>
            </a:r>
            <a:endParaRPr sz="2000"/>
          </a:p>
          <a:p>
            <a:pPr indent="-355600" lvl="0" marL="457200" rtl="0" algn="l">
              <a:lnSpc>
                <a:spcPct val="115000"/>
              </a:lnSpc>
              <a:spcBef>
                <a:spcPts val="1200"/>
              </a:spcBef>
              <a:spcAft>
                <a:spcPts val="0"/>
              </a:spcAft>
              <a:buSzPts val="2000"/>
              <a:buChar char="•"/>
            </a:pPr>
            <a:r>
              <a:rPr lang="en-GB" sz="2000">
                <a:solidFill>
                  <a:srgbClr val="E36C09"/>
                </a:solidFill>
                <a:uFill>
                  <a:noFill/>
                </a:uFill>
                <a:hlinkClick r:id="rId5">
                  <a:extLst>
                    <a:ext uri="{A12FA001-AC4F-418D-AE19-62706E023703}">
                      <ahyp:hlinkClr val="tx"/>
                    </a:ext>
                  </a:extLst>
                </a:hlinkClick>
              </a:rPr>
              <a:t>Azure Machine Learning</a:t>
            </a:r>
            <a:r>
              <a:rPr lang="en-GB" sz="2000">
                <a:uFill>
                  <a:noFill/>
                </a:uFill>
                <a:hlinkClick r:id="rId6"/>
              </a:rPr>
              <a:t> to build, train, and validate reproducible ML pipelines</a:t>
            </a:r>
            <a:endParaRPr sz="2000"/>
          </a:p>
          <a:p>
            <a:pPr indent="-355600" lvl="1" marL="914400" rtl="0" algn="l">
              <a:lnSpc>
                <a:spcPct val="115000"/>
              </a:lnSpc>
              <a:spcBef>
                <a:spcPts val="0"/>
              </a:spcBef>
              <a:spcAft>
                <a:spcPts val="0"/>
              </a:spcAft>
              <a:buSzPts val="2000"/>
              <a:buFont typeface="Calibri"/>
              <a:buChar char="–"/>
            </a:pPr>
            <a:r>
              <a:rPr lang="en-GB" sz="2000" u="sng">
                <a:solidFill>
                  <a:schemeClr val="hlink"/>
                </a:solidFill>
                <a:hlinkClick r:id="rId7"/>
              </a:rPr>
              <a:t>https://azure.microsoft.com/en-us/services/machine-learning/</a:t>
            </a:r>
            <a:endParaRPr sz="2000"/>
          </a:p>
          <a:p>
            <a:pPr indent="-355600" lvl="0" marL="457200" rtl="0" algn="l">
              <a:lnSpc>
                <a:spcPct val="115000"/>
              </a:lnSpc>
              <a:spcBef>
                <a:spcPts val="0"/>
              </a:spcBef>
              <a:spcAft>
                <a:spcPts val="0"/>
              </a:spcAft>
              <a:buSzPts val="2000"/>
              <a:buChar char="•"/>
            </a:pPr>
            <a:r>
              <a:rPr lang="en-GB" sz="2000">
                <a:solidFill>
                  <a:srgbClr val="E36C09"/>
                </a:solidFill>
                <a:uFill>
                  <a:noFill/>
                </a:uFill>
                <a:hlinkClick r:id="rId8">
                  <a:extLst>
                    <a:ext uri="{A12FA001-AC4F-418D-AE19-62706E023703}">
                      <ahyp:hlinkClr val="tx"/>
                    </a:ext>
                  </a:extLst>
                </a:hlinkClick>
              </a:rPr>
              <a:t>Azure Pipelines</a:t>
            </a:r>
            <a:r>
              <a:rPr lang="en-GB" sz="2000">
                <a:uFill>
                  <a:noFill/>
                </a:uFill>
                <a:hlinkClick r:id="rId9"/>
              </a:rPr>
              <a:t> to automate ML deployments</a:t>
            </a:r>
            <a:endParaRPr sz="2000"/>
          </a:p>
          <a:p>
            <a:pPr indent="-355600" lvl="1" marL="914400" rtl="0" algn="l">
              <a:lnSpc>
                <a:spcPct val="115000"/>
              </a:lnSpc>
              <a:spcBef>
                <a:spcPts val="0"/>
              </a:spcBef>
              <a:spcAft>
                <a:spcPts val="0"/>
              </a:spcAft>
              <a:buSzPts val="2000"/>
              <a:buFont typeface="Calibri"/>
              <a:buChar char="–"/>
            </a:pPr>
            <a:r>
              <a:rPr lang="en-GB" sz="2000" u="sng">
                <a:solidFill>
                  <a:schemeClr val="hlink"/>
                </a:solidFill>
                <a:hlinkClick r:id="rId10"/>
              </a:rPr>
              <a:t>https://azure.microsoft.com/en-us/services/devops/pipelines/</a:t>
            </a:r>
            <a:endParaRPr sz="2000"/>
          </a:p>
          <a:p>
            <a:pPr indent="-355600" lvl="0" marL="457200" rtl="0" algn="l">
              <a:lnSpc>
                <a:spcPct val="115000"/>
              </a:lnSpc>
              <a:spcBef>
                <a:spcPts val="0"/>
              </a:spcBef>
              <a:spcAft>
                <a:spcPts val="0"/>
              </a:spcAft>
              <a:buSzPts val="2000"/>
              <a:buChar char="•"/>
            </a:pPr>
            <a:r>
              <a:rPr lang="en-GB" sz="2000">
                <a:solidFill>
                  <a:srgbClr val="E36C09"/>
                </a:solidFill>
                <a:uFill>
                  <a:noFill/>
                </a:uFill>
                <a:hlinkClick r:id="rId11">
                  <a:extLst>
                    <a:ext uri="{A12FA001-AC4F-418D-AE19-62706E023703}">
                      <ahyp:hlinkClr val="tx"/>
                    </a:ext>
                  </a:extLst>
                </a:hlinkClick>
              </a:rPr>
              <a:t>Azure Monitor</a:t>
            </a:r>
            <a:r>
              <a:rPr lang="en-GB" sz="2000">
                <a:uFill>
                  <a:noFill/>
                </a:uFill>
                <a:hlinkClick r:id="rId12"/>
              </a:rPr>
              <a:t> to track and analyze metrics</a:t>
            </a:r>
            <a:endParaRPr sz="2000"/>
          </a:p>
          <a:p>
            <a:pPr indent="-355600" lvl="1" marL="914400" rtl="0" algn="l">
              <a:lnSpc>
                <a:spcPct val="115000"/>
              </a:lnSpc>
              <a:spcBef>
                <a:spcPts val="0"/>
              </a:spcBef>
              <a:spcAft>
                <a:spcPts val="0"/>
              </a:spcAft>
              <a:buSzPts val="2000"/>
              <a:buFont typeface="Calibri"/>
              <a:buChar char="–"/>
            </a:pPr>
            <a:r>
              <a:rPr lang="en-GB" sz="2000" u="sng">
                <a:solidFill>
                  <a:schemeClr val="hlink"/>
                </a:solidFill>
                <a:hlinkClick r:id="rId13"/>
              </a:rPr>
              <a:t>https://docs.microsoft.com/en-us/azure/azure-monitor/overview</a:t>
            </a:r>
            <a:endParaRPr sz="2000"/>
          </a:p>
          <a:p>
            <a:pPr indent="-355600" lvl="0" marL="457200" rtl="0" algn="l">
              <a:lnSpc>
                <a:spcPct val="115000"/>
              </a:lnSpc>
              <a:spcBef>
                <a:spcPts val="0"/>
              </a:spcBef>
              <a:spcAft>
                <a:spcPts val="0"/>
              </a:spcAft>
              <a:buSzPts val="2000"/>
              <a:buFont typeface="Calibri"/>
              <a:buChar char="•"/>
            </a:pPr>
            <a:r>
              <a:rPr lang="en-GB" sz="2000">
                <a:solidFill>
                  <a:srgbClr val="E36C09"/>
                </a:solidFill>
                <a:uFill>
                  <a:noFill/>
                </a:uFill>
                <a:hlinkClick r:id="rId14">
                  <a:extLst>
                    <a:ext uri="{A12FA001-AC4F-418D-AE19-62706E023703}">
                      <ahyp:hlinkClr val="tx"/>
                    </a:ext>
                  </a:extLst>
                </a:hlinkClick>
              </a:rPr>
              <a:t>Azure Kubernetes Services</a:t>
            </a:r>
            <a:r>
              <a:rPr lang="en-GB" sz="2000">
                <a:uFill>
                  <a:noFill/>
                </a:uFill>
                <a:hlinkClick r:id="rId15"/>
              </a:rPr>
              <a:t> and other additional tools</a:t>
            </a:r>
            <a:endParaRPr sz="2000"/>
          </a:p>
          <a:p>
            <a:pPr indent="-355600" lvl="1" marL="914400" rtl="0" algn="l">
              <a:lnSpc>
                <a:spcPct val="115000"/>
              </a:lnSpc>
              <a:spcBef>
                <a:spcPts val="0"/>
              </a:spcBef>
              <a:spcAft>
                <a:spcPts val="0"/>
              </a:spcAft>
              <a:buSzPts val="2000"/>
              <a:buFont typeface="Calibri"/>
              <a:buChar char="–"/>
            </a:pPr>
            <a:r>
              <a:rPr lang="en-GB" sz="2000" u="sng">
                <a:solidFill>
                  <a:schemeClr val="hlink"/>
                </a:solidFill>
                <a:hlinkClick r:id="rId16"/>
              </a:rPr>
              <a:t>https://azure.microsoft.com/en-us/services/kubernetes-service/</a:t>
            </a:r>
            <a:endParaRPr sz="2000"/>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g15106479295_0_78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492" name="Google Shape;492;g15106479295_0_780"/>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End-to-end MLOps solution </a:t>
            </a:r>
            <a:endParaRPr sz="4400">
              <a:solidFill>
                <a:schemeClr val="dk1"/>
              </a:solidFill>
              <a:latin typeface="Calibri"/>
              <a:ea typeface="Calibri"/>
              <a:cs typeface="Calibri"/>
              <a:sym typeface="Calibri"/>
            </a:endParaRPr>
          </a:p>
        </p:txBody>
      </p:sp>
      <p:sp>
        <p:nvSpPr>
          <p:cNvPr id="493" name="Google Shape;493;g15106479295_0_780"/>
          <p:cNvSpPr txBox="1"/>
          <p:nvPr>
            <p:ph idx="1" type="body"/>
          </p:nvPr>
        </p:nvSpPr>
        <p:spPr>
          <a:xfrm>
            <a:off x="609600" y="1627125"/>
            <a:ext cx="53175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Google Cloud </a:t>
            </a:r>
            <a:endParaRPr sz="2000"/>
          </a:p>
          <a:p>
            <a:pPr indent="-355600" lvl="0" marL="457200" rtl="0" algn="l">
              <a:lnSpc>
                <a:spcPct val="115000"/>
              </a:lnSpc>
              <a:spcBef>
                <a:spcPts val="1200"/>
              </a:spcBef>
              <a:spcAft>
                <a:spcPts val="0"/>
              </a:spcAft>
              <a:buSzPts val="2000"/>
              <a:buChar char="•"/>
            </a:pPr>
            <a:r>
              <a:rPr lang="en-GB" sz="2000">
                <a:solidFill>
                  <a:srgbClr val="E36C09"/>
                </a:solidFill>
                <a:uFill>
                  <a:noFill/>
                </a:uFill>
                <a:hlinkClick r:id="rId3">
                  <a:extLst>
                    <a:ext uri="{A12FA001-AC4F-418D-AE19-62706E023703}">
                      <ahyp:hlinkClr val="tx"/>
                    </a:ext>
                  </a:extLst>
                </a:hlinkClick>
              </a:rPr>
              <a:t>Dataflow</a:t>
            </a:r>
            <a:r>
              <a:rPr lang="en-GB" sz="2000">
                <a:solidFill>
                  <a:srgbClr val="E36C09"/>
                </a:solidFill>
              </a:rPr>
              <a:t> </a:t>
            </a:r>
            <a:r>
              <a:rPr lang="en-GB" sz="2000"/>
              <a:t>to extract, validate, and transform data as well as to evaluate models</a:t>
            </a:r>
            <a:endParaRPr sz="2000"/>
          </a:p>
          <a:p>
            <a:pPr indent="-355600" lvl="1" marL="914400" rtl="0" algn="l">
              <a:lnSpc>
                <a:spcPct val="115000"/>
              </a:lnSpc>
              <a:spcBef>
                <a:spcPts val="0"/>
              </a:spcBef>
              <a:spcAft>
                <a:spcPts val="0"/>
              </a:spcAft>
              <a:buSzPts val="2000"/>
              <a:buFont typeface="Calibri"/>
              <a:buChar char="–"/>
            </a:pPr>
            <a:r>
              <a:rPr lang="en-GB" sz="2000" u="sng">
                <a:solidFill>
                  <a:schemeClr val="hlink"/>
                </a:solidFill>
                <a:hlinkClick r:id="rId4"/>
              </a:rPr>
              <a:t>https://cloud.google.com/dataflow</a:t>
            </a:r>
            <a:endParaRPr sz="2000"/>
          </a:p>
          <a:p>
            <a:pPr indent="-355600" lvl="0" marL="457200" rtl="0" algn="l">
              <a:lnSpc>
                <a:spcPct val="115000"/>
              </a:lnSpc>
              <a:spcBef>
                <a:spcPts val="0"/>
              </a:spcBef>
              <a:spcAft>
                <a:spcPts val="0"/>
              </a:spcAft>
              <a:buSzPts val="2000"/>
              <a:buChar char="•"/>
            </a:pPr>
            <a:r>
              <a:rPr lang="en-GB" sz="2000">
                <a:solidFill>
                  <a:srgbClr val="E36C09"/>
                </a:solidFill>
                <a:uFill>
                  <a:noFill/>
                </a:uFill>
                <a:hlinkClick r:id="rId5">
                  <a:extLst>
                    <a:ext uri="{A12FA001-AC4F-418D-AE19-62706E023703}">
                      <ahyp:hlinkClr val="tx"/>
                    </a:ext>
                  </a:extLst>
                </a:hlinkClick>
              </a:rPr>
              <a:t>AI Platform Notebook</a:t>
            </a:r>
            <a:r>
              <a:rPr lang="en-GB" sz="2000"/>
              <a:t> to develop and train models</a:t>
            </a:r>
            <a:endParaRPr sz="2000"/>
          </a:p>
          <a:p>
            <a:pPr indent="-355600" lvl="1" marL="914400" rtl="0" algn="l">
              <a:lnSpc>
                <a:spcPct val="115000"/>
              </a:lnSpc>
              <a:spcBef>
                <a:spcPts val="0"/>
              </a:spcBef>
              <a:spcAft>
                <a:spcPts val="0"/>
              </a:spcAft>
              <a:buSzPts val="2000"/>
              <a:buFont typeface="Calibri"/>
              <a:buChar char="–"/>
            </a:pPr>
            <a:r>
              <a:rPr lang="en-GB" sz="2000" u="sng">
                <a:solidFill>
                  <a:schemeClr val="hlink"/>
                </a:solidFill>
                <a:hlinkClick r:id="rId6"/>
              </a:rPr>
              <a:t>https://cloud.google.com/vertex-ai-workbench</a:t>
            </a:r>
            <a:endParaRPr sz="2000"/>
          </a:p>
          <a:p>
            <a:pPr indent="-355600" lvl="0" marL="457200" rtl="0" algn="l">
              <a:lnSpc>
                <a:spcPct val="115000"/>
              </a:lnSpc>
              <a:spcBef>
                <a:spcPts val="0"/>
              </a:spcBef>
              <a:spcAft>
                <a:spcPts val="0"/>
              </a:spcAft>
              <a:buSzPts val="2000"/>
              <a:buChar char="•"/>
            </a:pPr>
            <a:r>
              <a:rPr lang="en-GB" sz="2000">
                <a:solidFill>
                  <a:srgbClr val="E36C09"/>
                </a:solidFill>
              </a:rPr>
              <a:t>Cloud Build</a:t>
            </a:r>
            <a:r>
              <a:rPr lang="en-GB" sz="2000"/>
              <a:t> to build and test machine learning pipelines</a:t>
            </a:r>
            <a:endParaRPr b="1" sz="2000"/>
          </a:p>
        </p:txBody>
      </p:sp>
      <p:sp>
        <p:nvSpPr>
          <p:cNvPr id="494" name="Google Shape;494;g15106479295_0_780"/>
          <p:cNvSpPr txBox="1"/>
          <p:nvPr>
            <p:ph idx="1" type="body"/>
          </p:nvPr>
        </p:nvSpPr>
        <p:spPr>
          <a:xfrm>
            <a:off x="5992175" y="1627125"/>
            <a:ext cx="60453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lang="en-GB" sz="2000">
                <a:solidFill>
                  <a:srgbClr val="E36C09"/>
                </a:solidFill>
                <a:uFill>
                  <a:noFill/>
                </a:uFill>
                <a:hlinkClick r:id="rId7">
                  <a:extLst>
                    <a:ext uri="{A12FA001-AC4F-418D-AE19-62706E023703}">
                      <ahyp:hlinkClr val="tx"/>
                    </a:ext>
                  </a:extLst>
                </a:hlinkClick>
              </a:rPr>
              <a:t>TFX</a:t>
            </a:r>
            <a:r>
              <a:rPr lang="en-GB" sz="2000">
                <a:solidFill>
                  <a:srgbClr val="E36C09"/>
                </a:solidFill>
              </a:rPr>
              <a:t> </a:t>
            </a:r>
            <a:r>
              <a:rPr lang="en-GB" sz="2000"/>
              <a:t>to deploy ML pipelines</a:t>
            </a:r>
            <a:endParaRPr sz="2000"/>
          </a:p>
          <a:p>
            <a:pPr indent="-381000" lvl="1" marL="914400" rtl="0" algn="l">
              <a:lnSpc>
                <a:spcPct val="115000"/>
              </a:lnSpc>
              <a:spcBef>
                <a:spcPts val="0"/>
              </a:spcBef>
              <a:spcAft>
                <a:spcPts val="0"/>
              </a:spcAft>
              <a:buSzPts val="2400"/>
              <a:buFont typeface="Calibri"/>
              <a:buChar char="–"/>
            </a:pPr>
            <a:r>
              <a:rPr lang="en-GB" u="sng">
                <a:solidFill>
                  <a:schemeClr val="hlink"/>
                </a:solidFill>
                <a:hlinkClick r:id="rId8"/>
              </a:rPr>
              <a:t>https://www.tensorflow.org/tfx</a:t>
            </a:r>
            <a:endParaRPr/>
          </a:p>
          <a:p>
            <a:pPr indent="-355600" lvl="0" marL="457200" rtl="0" algn="l">
              <a:lnSpc>
                <a:spcPct val="115000"/>
              </a:lnSpc>
              <a:spcBef>
                <a:spcPts val="0"/>
              </a:spcBef>
              <a:spcAft>
                <a:spcPts val="0"/>
              </a:spcAft>
              <a:buSzPts val="2000"/>
              <a:buChar char="•"/>
            </a:pPr>
            <a:r>
              <a:rPr lang="en-GB" sz="2000">
                <a:solidFill>
                  <a:srgbClr val="E36C09"/>
                </a:solidFill>
                <a:uFill>
                  <a:noFill/>
                </a:uFill>
                <a:hlinkClick r:id="rId9">
                  <a:extLst>
                    <a:ext uri="{A12FA001-AC4F-418D-AE19-62706E023703}">
                      <ahyp:hlinkClr val="tx"/>
                    </a:ext>
                  </a:extLst>
                </a:hlinkClick>
              </a:rPr>
              <a:t>Kubeflow Pipelines</a:t>
            </a:r>
            <a:r>
              <a:rPr lang="en-GB" sz="2000"/>
              <a:t> to arrange ML deployments on top of</a:t>
            </a:r>
            <a:r>
              <a:rPr lang="en-GB" sz="2000">
                <a:uFill>
                  <a:noFill/>
                </a:uFill>
                <a:hlinkClick r:id="rId10"/>
              </a:rPr>
              <a:t> </a:t>
            </a:r>
            <a:r>
              <a:rPr lang="en-GB" sz="2000">
                <a:solidFill>
                  <a:srgbClr val="E36C09"/>
                </a:solidFill>
                <a:uFill>
                  <a:noFill/>
                </a:uFill>
                <a:hlinkClick r:id="rId11">
                  <a:extLst>
                    <a:ext uri="{A12FA001-AC4F-418D-AE19-62706E023703}">
                      <ahyp:hlinkClr val="tx"/>
                    </a:ext>
                  </a:extLst>
                </a:hlinkClick>
              </a:rPr>
              <a:t>Google Kubernetes Engine</a:t>
            </a:r>
            <a:r>
              <a:rPr lang="en-GB" sz="2000"/>
              <a:t> (GKE).</a:t>
            </a:r>
            <a:endParaRPr sz="2000"/>
          </a:p>
          <a:p>
            <a:pPr indent="-381000" lvl="1" marL="914400" rtl="0" algn="l">
              <a:lnSpc>
                <a:spcPct val="115000"/>
              </a:lnSpc>
              <a:spcBef>
                <a:spcPts val="0"/>
              </a:spcBef>
              <a:spcAft>
                <a:spcPts val="0"/>
              </a:spcAft>
              <a:buSzPts val="2400"/>
              <a:buFont typeface="Calibri"/>
              <a:buChar char="–"/>
            </a:pPr>
            <a:r>
              <a:rPr lang="en-GB" u="sng">
                <a:solidFill>
                  <a:schemeClr val="hlink"/>
                </a:solidFill>
                <a:hlinkClick r:id="rId12"/>
              </a:rPr>
              <a:t>https://www.kubeflow.org/docs/components/pipelines/introduction/</a:t>
            </a:r>
            <a:endParaRPr/>
          </a:p>
          <a:p>
            <a:pPr indent="-381000" lvl="1" marL="914400" rtl="0" algn="l">
              <a:lnSpc>
                <a:spcPct val="115000"/>
              </a:lnSpc>
              <a:spcBef>
                <a:spcPts val="0"/>
              </a:spcBef>
              <a:spcAft>
                <a:spcPts val="0"/>
              </a:spcAft>
              <a:buSzPts val="2400"/>
              <a:buFont typeface="Calibri"/>
              <a:buChar char="–"/>
            </a:pPr>
            <a:r>
              <a:rPr lang="en-GB" u="sng">
                <a:solidFill>
                  <a:schemeClr val="hlink"/>
                </a:solidFill>
                <a:hlinkClick r:id="rId13"/>
              </a:rPr>
              <a:t>https://cloud.google.com/kubernetes-engine</a:t>
            </a:r>
            <a:endParaRPr/>
          </a:p>
          <a:p>
            <a:pPr indent="0" lvl="0" marL="0" rtl="0" algn="l">
              <a:lnSpc>
                <a:spcPct val="115000"/>
              </a:lnSpc>
              <a:spcBef>
                <a:spcPts val="1200"/>
              </a:spcBef>
              <a:spcAft>
                <a:spcPts val="1200"/>
              </a:spcAft>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g15106479295_0_745"/>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MLOps Stack Template</a:t>
            </a:r>
            <a:endParaRPr/>
          </a:p>
        </p:txBody>
      </p:sp>
      <p:sp>
        <p:nvSpPr>
          <p:cNvPr id="500" name="Google Shape;500;g15106479295_0_745"/>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501" name="Google Shape;501;g15106479295_0_74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g15106479295_0_79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507" name="Google Shape;507;g15106479295_0_79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MLOps Stack Template</a:t>
            </a:r>
            <a:endParaRPr sz="4400">
              <a:solidFill>
                <a:schemeClr val="dk1"/>
              </a:solidFill>
              <a:latin typeface="Calibri"/>
              <a:ea typeface="Calibri"/>
              <a:cs typeface="Calibri"/>
              <a:sym typeface="Calibri"/>
            </a:endParaRPr>
          </a:p>
        </p:txBody>
      </p:sp>
      <p:sp>
        <p:nvSpPr>
          <p:cNvPr id="508" name="Google Shape;508;g15106479295_0_797"/>
          <p:cNvSpPr txBox="1"/>
          <p:nvPr>
            <p:ph idx="1" type="body"/>
          </p:nvPr>
        </p:nvSpPr>
        <p:spPr>
          <a:xfrm>
            <a:off x="609600" y="1627125"/>
            <a:ext cx="62721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To make it easier to consider what tools your organization could use to adopt MLOps, there is </a:t>
            </a:r>
            <a:r>
              <a:rPr lang="en-GB" sz="2000">
                <a:solidFill>
                  <a:srgbClr val="E36C09"/>
                </a:solidFill>
              </a:rPr>
              <a:t>MLOps Stack Templete</a:t>
            </a:r>
            <a:r>
              <a:rPr lang="en-GB" sz="2000"/>
              <a:t>, a simple template that breaks down a machine learning workflow into components.</a:t>
            </a:r>
            <a:endParaRPr sz="2000"/>
          </a:p>
          <a:p>
            <a:pPr indent="0" lvl="0" marL="0" rtl="0" algn="l">
              <a:lnSpc>
                <a:spcPct val="115000"/>
              </a:lnSpc>
              <a:spcBef>
                <a:spcPts val="1200"/>
              </a:spcBef>
              <a:spcAft>
                <a:spcPts val="0"/>
              </a:spcAft>
              <a:buNone/>
            </a:pPr>
            <a:r>
              <a:rPr lang="en-GB" sz="2000"/>
              <a:t>As a machine learning practitioner, you'll have a lot of choices in technologies. First, some technologies cover multiple components, while others are more singularly focused. Second, some tools are open-source and can be implemented freely, while others are proprietary but save you the implementation effort. </a:t>
            </a:r>
            <a:endParaRPr sz="2000"/>
          </a:p>
          <a:p>
            <a:pPr indent="0" lvl="0" marL="0" rtl="0" algn="l">
              <a:lnSpc>
                <a:spcPct val="115000"/>
              </a:lnSpc>
              <a:spcBef>
                <a:spcPts val="1200"/>
              </a:spcBef>
              <a:spcAft>
                <a:spcPts val="0"/>
              </a:spcAft>
              <a:buNone/>
            </a:pPr>
            <a:r>
              <a:rPr lang="en-GB" sz="2000"/>
              <a:t>Download the MLOps Stack Template</a:t>
            </a:r>
            <a:endParaRPr sz="2000"/>
          </a:p>
          <a:p>
            <a:pPr indent="-355600" lvl="0" marL="457200" rtl="0" algn="l">
              <a:lnSpc>
                <a:spcPct val="115000"/>
              </a:lnSpc>
              <a:spcBef>
                <a:spcPts val="1200"/>
              </a:spcBef>
              <a:spcAft>
                <a:spcPts val="0"/>
              </a:spcAft>
              <a:buSzPts val="2000"/>
              <a:buFont typeface="Calibri"/>
              <a:buChar char="•"/>
            </a:pPr>
            <a:r>
              <a:rPr lang="en-GB" sz="2000" u="sng">
                <a:solidFill>
                  <a:schemeClr val="hlink"/>
                </a:solidFill>
                <a:hlinkClick r:id="rId3"/>
              </a:rPr>
              <a:t>https://valohai.com/assets/files/mlops-stack.pdf</a:t>
            </a:r>
            <a:endParaRPr sz="2000"/>
          </a:p>
        </p:txBody>
      </p:sp>
      <p:pic>
        <p:nvPicPr>
          <p:cNvPr id="509" name="Google Shape;509;g15106479295_0_797"/>
          <p:cNvPicPr preferRelativeResize="0"/>
          <p:nvPr/>
        </p:nvPicPr>
        <p:blipFill>
          <a:blip r:embed="rId4">
            <a:alphaModFix/>
          </a:blip>
          <a:stretch>
            <a:fillRect/>
          </a:stretch>
        </p:blipFill>
        <p:spPr>
          <a:xfrm>
            <a:off x="6881761" y="1417648"/>
            <a:ext cx="5310237" cy="54403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g15106479295_0_811"/>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515" name="Google Shape;515;g15106479295_0_811"/>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9 Components</a:t>
            </a:r>
            <a:endParaRPr sz="4400">
              <a:solidFill>
                <a:schemeClr val="dk1"/>
              </a:solidFill>
              <a:latin typeface="Calibri"/>
              <a:ea typeface="Calibri"/>
              <a:cs typeface="Calibri"/>
              <a:sym typeface="Calibri"/>
            </a:endParaRPr>
          </a:p>
        </p:txBody>
      </p:sp>
      <p:sp>
        <p:nvSpPr>
          <p:cNvPr id="516" name="Google Shape;516;g15106479295_0_811"/>
          <p:cNvSpPr txBox="1"/>
          <p:nvPr>
            <p:ph idx="1" type="body"/>
          </p:nvPr>
        </p:nvSpPr>
        <p:spPr>
          <a:xfrm>
            <a:off x="609600" y="1627125"/>
            <a:ext cx="5187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The MLOps Stack template is loosely based on </a:t>
            </a:r>
            <a:r>
              <a:rPr lang="en-GB" sz="2000">
                <a:solidFill>
                  <a:srgbClr val="E36C09"/>
                </a:solidFill>
              </a:rPr>
              <a:t>G</a:t>
            </a:r>
            <a:r>
              <a:rPr lang="en-GB" sz="2000">
                <a:solidFill>
                  <a:srgbClr val="E36C09"/>
                </a:solidFill>
              </a:rPr>
              <a:t>oogle's article on</a:t>
            </a:r>
            <a:r>
              <a:rPr lang="en-GB" sz="2000">
                <a:solidFill>
                  <a:srgbClr val="E36C09"/>
                </a:solidFill>
                <a:uFill>
                  <a:noFill/>
                </a:uFill>
                <a:hlinkClick r:id="rId3">
                  <a:extLst>
                    <a:ext uri="{A12FA001-AC4F-418D-AE19-62706E023703}">
                      <ahyp:hlinkClr val="tx"/>
                    </a:ext>
                  </a:extLst>
                </a:hlinkClick>
              </a:rPr>
              <a:t> MLOps and continuous delivery </a:t>
            </a:r>
            <a:endParaRPr/>
          </a:p>
          <a:p>
            <a:pPr indent="-355600" lvl="0" marL="457200" rtl="0" algn="l">
              <a:lnSpc>
                <a:spcPct val="115000"/>
              </a:lnSpc>
              <a:spcBef>
                <a:spcPts val="1200"/>
              </a:spcBef>
              <a:spcAft>
                <a:spcPts val="0"/>
              </a:spcAft>
              <a:buSzPts val="2000"/>
              <a:buChar char="•"/>
            </a:pPr>
            <a:r>
              <a:rPr lang="en-GB" sz="2000" u="sng">
                <a:solidFill>
                  <a:schemeClr val="hlink"/>
                </a:solidFill>
                <a:hlinkClick r:id="rId4"/>
              </a:rPr>
              <a:t>https://cloud.google.com/architecture/mlops-continuous-delivery-and-automation-pipelines-in-machine-learning</a:t>
            </a:r>
            <a:endParaRPr sz="2000"/>
          </a:p>
          <a:p>
            <a:pPr indent="0" lvl="0" marL="0" rtl="0" algn="l">
              <a:lnSpc>
                <a:spcPct val="115000"/>
              </a:lnSpc>
              <a:spcBef>
                <a:spcPts val="1200"/>
              </a:spcBef>
              <a:spcAft>
                <a:spcPts val="0"/>
              </a:spcAft>
              <a:buNone/>
            </a:pPr>
            <a:r>
              <a:rPr lang="en-GB" sz="2000"/>
              <a:t>But this tried to simplify the workflow to a more manageable abstraction level. </a:t>
            </a:r>
            <a:endParaRPr sz="2000"/>
          </a:p>
          <a:p>
            <a:pPr indent="0" lvl="0" marL="0" rtl="0" algn="l">
              <a:lnSpc>
                <a:spcPct val="115000"/>
              </a:lnSpc>
              <a:spcBef>
                <a:spcPts val="1200"/>
              </a:spcBef>
              <a:spcAft>
                <a:spcPts val="1200"/>
              </a:spcAft>
              <a:buNone/>
            </a:pPr>
            <a:r>
              <a:rPr lang="en-GB" sz="2000"/>
              <a:t>There are nine components in the stack which have varying requirements depending on your specific use case.</a:t>
            </a:r>
            <a:endParaRPr sz="2000"/>
          </a:p>
        </p:txBody>
      </p:sp>
      <p:pic>
        <p:nvPicPr>
          <p:cNvPr id="517" name="Google Shape;517;g15106479295_0_811"/>
          <p:cNvPicPr preferRelativeResize="0"/>
          <p:nvPr/>
        </p:nvPicPr>
        <p:blipFill>
          <a:blip r:embed="rId5">
            <a:alphaModFix/>
          </a:blip>
          <a:stretch>
            <a:fillRect/>
          </a:stretch>
        </p:blipFill>
        <p:spPr>
          <a:xfrm>
            <a:off x="5796898" y="1903462"/>
            <a:ext cx="6395249" cy="3973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15106479295_0_873"/>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Designing ML-powered Software</a:t>
            </a:r>
            <a:endParaRPr/>
          </a:p>
        </p:txBody>
      </p:sp>
      <p:sp>
        <p:nvSpPr>
          <p:cNvPr id="110" name="Google Shape;110;g15106479295_0_873"/>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111" name="Google Shape;111;g15106479295_0_87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g15106479295_0_822"/>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MLOps Stack Canvas</a:t>
            </a:r>
            <a:endParaRPr/>
          </a:p>
        </p:txBody>
      </p:sp>
      <p:sp>
        <p:nvSpPr>
          <p:cNvPr id="523" name="Google Shape;523;g15106479295_0_822"/>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524" name="Google Shape;524;g15106479295_0_82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g15106479295_0_82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530" name="Google Shape;530;g15106479295_0_829"/>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MLOps Stack Canvas</a:t>
            </a:r>
            <a:endParaRPr sz="4400">
              <a:solidFill>
                <a:schemeClr val="dk1"/>
              </a:solidFill>
              <a:latin typeface="Calibri"/>
              <a:ea typeface="Calibri"/>
              <a:cs typeface="Calibri"/>
              <a:sym typeface="Calibri"/>
            </a:endParaRPr>
          </a:p>
        </p:txBody>
      </p:sp>
      <p:sp>
        <p:nvSpPr>
          <p:cNvPr id="531" name="Google Shape;531;g15106479295_0_829"/>
          <p:cNvSpPr txBox="1"/>
          <p:nvPr>
            <p:ph idx="1" type="body"/>
          </p:nvPr>
        </p:nvSpPr>
        <p:spPr>
          <a:xfrm>
            <a:off x="609600" y="1627125"/>
            <a:ext cx="5187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This canvas condenses the main elements of a whole technology stack for an ML application into a single page. </a:t>
            </a:r>
            <a:endParaRPr sz="2000"/>
          </a:p>
          <a:p>
            <a:pPr indent="0" lvl="0" marL="0" rtl="0" algn="l">
              <a:lnSpc>
                <a:spcPct val="115000"/>
              </a:lnSpc>
              <a:spcBef>
                <a:spcPts val="1200"/>
              </a:spcBef>
              <a:spcAft>
                <a:spcPts val="0"/>
              </a:spcAft>
              <a:buNone/>
            </a:pPr>
            <a:r>
              <a:rPr lang="en-GB" sz="2000"/>
              <a:t>This framework guides the development teams through the MLOps building blocks and lets them answer the MLOps infrastructure-related questions and identify the necessary tools chain.</a:t>
            </a:r>
            <a:endParaRPr sz="2000"/>
          </a:p>
          <a:p>
            <a:pPr indent="0" lvl="0" marL="0" rtl="0" algn="l">
              <a:lnSpc>
                <a:spcPct val="115000"/>
              </a:lnSpc>
              <a:spcBef>
                <a:spcPts val="1200"/>
              </a:spcBef>
              <a:spcAft>
                <a:spcPts val="1200"/>
              </a:spcAft>
              <a:buNone/>
            </a:pPr>
            <a:r>
              <a:rPr lang="en-GB" sz="2000"/>
              <a:t>The purpose of the MLOps Stack Canvas is to help you to </a:t>
            </a:r>
            <a:r>
              <a:rPr lang="en-GB" sz="2000">
                <a:solidFill>
                  <a:srgbClr val="E36C09"/>
                </a:solidFill>
              </a:rPr>
              <a:t>structure workflows, architecture, and infrastructure components</a:t>
            </a:r>
            <a:r>
              <a:rPr lang="en-GB" sz="2000"/>
              <a:t> for the MLOps stack in the ML project.</a:t>
            </a:r>
            <a:endParaRPr sz="2000"/>
          </a:p>
        </p:txBody>
      </p:sp>
      <p:sp>
        <p:nvSpPr>
          <p:cNvPr id="532" name="Google Shape;532;g15106479295_0_829"/>
          <p:cNvSpPr txBox="1"/>
          <p:nvPr>
            <p:ph idx="1" type="body"/>
          </p:nvPr>
        </p:nvSpPr>
        <p:spPr>
          <a:xfrm>
            <a:off x="5984050" y="1692850"/>
            <a:ext cx="59127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The </a:t>
            </a:r>
            <a:r>
              <a:rPr lang="en-GB" sz="2000">
                <a:solidFill>
                  <a:srgbClr val="E36C09"/>
                </a:solidFill>
              </a:rPr>
              <a:t>scope </a:t>
            </a:r>
            <a:r>
              <a:rPr lang="en-GB" sz="2000"/>
              <a:t>of MLOps Stack Canvas:</a:t>
            </a:r>
            <a:endParaRPr sz="2000"/>
          </a:p>
          <a:p>
            <a:pPr indent="-355600" lvl="0" marL="457200" rtl="0" algn="l">
              <a:lnSpc>
                <a:spcPct val="115000"/>
              </a:lnSpc>
              <a:spcBef>
                <a:spcPts val="1200"/>
              </a:spcBef>
              <a:spcAft>
                <a:spcPts val="0"/>
              </a:spcAft>
              <a:buSzPts val="2000"/>
              <a:buFont typeface="Calibri"/>
              <a:buChar char="●"/>
            </a:pPr>
            <a:r>
              <a:rPr lang="en-GB" sz="2000"/>
              <a:t>Planning the cost of the infrastructure components for the MLOps stack by considering: Data and code, ML model, and metadata management.</a:t>
            </a:r>
            <a:endParaRPr sz="2000"/>
          </a:p>
          <a:p>
            <a:pPr indent="-355600" lvl="0" marL="457200" rtl="0" algn="l">
              <a:lnSpc>
                <a:spcPct val="115000"/>
              </a:lnSpc>
              <a:spcBef>
                <a:spcPts val="0"/>
              </a:spcBef>
              <a:spcAft>
                <a:spcPts val="0"/>
              </a:spcAft>
              <a:buSzPts val="2000"/>
              <a:buFont typeface="Calibri"/>
              <a:buChar char="●"/>
            </a:pPr>
            <a:r>
              <a:rPr lang="en-GB" sz="2000"/>
              <a:t>Planning the cost of the orchestration of the ML system to manage its life-cycle and maintainability by considering:  CI/T/D for ML assets, monitoring to ensure the ML, alerting to deal with model failures.</a:t>
            </a:r>
            <a:endParaRPr sz="2000"/>
          </a:p>
          <a:p>
            <a:pPr indent="-355600" lvl="0" marL="457200" rtl="0" algn="l">
              <a:lnSpc>
                <a:spcPct val="115000"/>
              </a:lnSpc>
              <a:spcBef>
                <a:spcPts val="0"/>
              </a:spcBef>
              <a:spcAft>
                <a:spcPts val="0"/>
              </a:spcAft>
              <a:buSzPts val="2000"/>
              <a:buFont typeface="Calibri"/>
              <a:buChar char="●"/>
            </a:pPr>
            <a:r>
              <a:rPr lang="en-GB" sz="2000"/>
              <a:t>Designing the ML system to fulfill: Reproducibility, reliability and efficiency.</a:t>
            </a:r>
            <a:endParaRPr sz="2000"/>
          </a:p>
          <a:p>
            <a:pPr indent="0" lvl="0" marL="0" rtl="0" algn="l">
              <a:lnSpc>
                <a:spcPct val="115000"/>
              </a:lnSpc>
              <a:spcBef>
                <a:spcPts val="1200"/>
              </a:spcBef>
              <a:spcAft>
                <a:spcPts val="1200"/>
              </a:spcAft>
              <a:buNone/>
            </a:pPr>
            <a:r>
              <a:t/>
            </a:r>
            <a:endParaRPr sz="2000"/>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g15106479295_0_84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538" name="Google Shape;538;g15106479295_0_843"/>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MLOps Stack Canvas</a:t>
            </a:r>
            <a:endParaRPr sz="4400">
              <a:solidFill>
                <a:schemeClr val="dk1"/>
              </a:solidFill>
              <a:latin typeface="Calibri"/>
              <a:ea typeface="Calibri"/>
              <a:cs typeface="Calibri"/>
              <a:sym typeface="Calibri"/>
            </a:endParaRPr>
          </a:p>
        </p:txBody>
      </p:sp>
      <p:sp>
        <p:nvSpPr>
          <p:cNvPr id="539" name="Google Shape;539;g15106479295_0_843"/>
          <p:cNvSpPr txBox="1"/>
          <p:nvPr>
            <p:ph idx="1" type="body"/>
          </p:nvPr>
        </p:nvSpPr>
        <p:spPr>
          <a:xfrm>
            <a:off x="609600" y="1627125"/>
            <a:ext cx="5783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It consists of 3 main areas: </a:t>
            </a:r>
            <a:r>
              <a:rPr lang="en-GB" sz="2000">
                <a:solidFill>
                  <a:srgbClr val="E36C09"/>
                </a:solidFill>
              </a:rPr>
              <a:t>Data and Code Management, Model Management, and Metadata Management</a:t>
            </a:r>
            <a:r>
              <a:rPr lang="en-GB" sz="2000"/>
              <a:t>. Each of these contains its own blocks.</a:t>
            </a:r>
            <a:endParaRPr sz="2000"/>
          </a:p>
          <a:p>
            <a:pPr indent="-355600" lvl="0" marL="457200" rtl="0" algn="l">
              <a:lnSpc>
                <a:spcPct val="115000"/>
              </a:lnSpc>
              <a:spcBef>
                <a:spcPts val="1200"/>
              </a:spcBef>
              <a:spcAft>
                <a:spcPts val="0"/>
              </a:spcAft>
              <a:buSzPts val="2000"/>
              <a:buChar char="•"/>
            </a:pPr>
            <a:r>
              <a:rPr lang="en-GB" sz="2000"/>
              <a:t>Value Proposition</a:t>
            </a:r>
            <a:endParaRPr sz="2000"/>
          </a:p>
          <a:p>
            <a:pPr indent="-355600" lvl="0" marL="457200" rtl="0" algn="l">
              <a:lnSpc>
                <a:spcPct val="115000"/>
              </a:lnSpc>
              <a:spcBef>
                <a:spcPts val="0"/>
              </a:spcBef>
              <a:spcAft>
                <a:spcPts val="0"/>
              </a:spcAft>
              <a:buSzPts val="2000"/>
              <a:buChar char="•"/>
            </a:pPr>
            <a:r>
              <a:rPr lang="en-GB" sz="2000"/>
              <a:t>Data Source and Data Versioning</a:t>
            </a:r>
            <a:endParaRPr sz="2000"/>
          </a:p>
          <a:p>
            <a:pPr indent="-355600" lvl="0" marL="457200" rtl="0" algn="l">
              <a:lnSpc>
                <a:spcPct val="115000"/>
              </a:lnSpc>
              <a:spcBef>
                <a:spcPts val="0"/>
              </a:spcBef>
              <a:spcAft>
                <a:spcPts val="0"/>
              </a:spcAft>
              <a:buSzPts val="2000"/>
              <a:buChar char="•"/>
            </a:pPr>
            <a:r>
              <a:rPr lang="en-GB" sz="2000"/>
              <a:t>Data Analysis and Experiment Management</a:t>
            </a:r>
            <a:endParaRPr sz="2000"/>
          </a:p>
          <a:p>
            <a:pPr indent="-355600" lvl="0" marL="457200" rtl="0" algn="l">
              <a:lnSpc>
                <a:spcPct val="115000"/>
              </a:lnSpc>
              <a:spcBef>
                <a:spcPts val="0"/>
              </a:spcBef>
              <a:spcAft>
                <a:spcPts val="0"/>
              </a:spcAft>
              <a:buSzPts val="2000"/>
              <a:buChar char="•"/>
            </a:pPr>
            <a:r>
              <a:rPr lang="en-GB" sz="2000"/>
              <a:t>Feature Store and Workflows</a:t>
            </a:r>
            <a:endParaRPr sz="2000"/>
          </a:p>
          <a:p>
            <a:pPr indent="-355600" lvl="0" marL="457200" rtl="0" algn="l">
              <a:lnSpc>
                <a:spcPct val="115000"/>
              </a:lnSpc>
              <a:spcBef>
                <a:spcPts val="0"/>
              </a:spcBef>
              <a:spcAft>
                <a:spcPts val="0"/>
              </a:spcAft>
              <a:buSzPts val="2000"/>
              <a:buChar char="•"/>
            </a:pPr>
            <a:r>
              <a:rPr lang="en-GB" sz="2000"/>
              <a:t>Foundations (Reflecting DevOps)</a:t>
            </a:r>
            <a:endParaRPr sz="2000"/>
          </a:p>
          <a:p>
            <a:pPr indent="-355600" lvl="0" marL="457200" rtl="0" algn="l">
              <a:lnSpc>
                <a:spcPct val="115000"/>
              </a:lnSpc>
              <a:spcBef>
                <a:spcPts val="0"/>
              </a:spcBef>
              <a:spcAft>
                <a:spcPts val="0"/>
              </a:spcAft>
              <a:buSzPts val="2000"/>
              <a:buChar char="•"/>
            </a:pPr>
            <a:r>
              <a:rPr lang="en-GB" sz="2000"/>
              <a:t>CI/CT/CD: ML Pipeline Orchestration</a:t>
            </a:r>
            <a:endParaRPr sz="2000"/>
          </a:p>
          <a:p>
            <a:pPr indent="-355600" lvl="0" marL="457200" rtl="0" algn="l">
              <a:lnSpc>
                <a:spcPct val="115000"/>
              </a:lnSpc>
              <a:spcBef>
                <a:spcPts val="0"/>
              </a:spcBef>
              <a:spcAft>
                <a:spcPts val="0"/>
              </a:spcAft>
              <a:buSzPts val="2000"/>
              <a:buChar char="•"/>
            </a:pPr>
            <a:r>
              <a:rPr lang="en-GB" sz="2000"/>
              <a:t>Model Registry and Model Versioning</a:t>
            </a:r>
            <a:endParaRPr sz="2000"/>
          </a:p>
          <a:p>
            <a:pPr indent="-355600" lvl="0" marL="457200" rtl="0" algn="l">
              <a:lnSpc>
                <a:spcPct val="115000"/>
              </a:lnSpc>
              <a:spcBef>
                <a:spcPts val="0"/>
              </a:spcBef>
              <a:spcAft>
                <a:spcPts val="0"/>
              </a:spcAft>
              <a:buSzPts val="2000"/>
              <a:buChar char="•"/>
            </a:pPr>
            <a:r>
              <a:rPr lang="en-GB" sz="2000"/>
              <a:t>Model Deployment</a:t>
            </a:r>
            <a:endParaRPr sz="2000"/>
          </a:p>
          <a:p>
            <a:pPr indent="-355600" lvl="0" marL="457200" rtl="0" algn="l">
              <a:lnSpc>
                <a:spcPct val="115000"/>
              </a:lnSpc>
              <a:spcBef>
                <a:spcPts val="0"/>
              </a:spcBef>
              <a:spcAft>
                <a:spcPts val="0"/>
              </a:spcAft>
              <a:buSzPts val="2000"/>
              <a:buChar char="•"/>
            </a:pPr>
            <a:r>
              <a:rPr lang="en-GB" sz="2000"/>
              <a:t>Prediction Serving</a:t>
            </a:r>
            <a:endParaRPr sz="2000"/>
          </a:p>
          <a:p>
            <a:pPr indent="-355600" lvl="0" marL="457200" rtl="0" algn="l">
              <a:lnSpc>
                <a:spcPct val="115000"/>
              </a:lnSpc>
              <a:spcBef>
                <a:spcPts val="0"/>
              </a:spcBef>
              <a:spcAft>
                <a:spcPts val="0"/>
              </a:spcAft>
              <a:buSzPts val="2000"/>
              <a:buChar char="•"/>
            </a:pPr>
            <a:r>
              <a:rPr lang="en-GB" sz="2000"/>
              <a:t>ML Model, Data, and System Monitoring</a:t>
            </a:r>
            <a:endParaRPr sz="2000"/>
          </a:p>
        </p:txBody>
      </p:sp>
      <p:pic>
        <p:nvPicPr>
          <p:cNvPr id="540" name="Google Shape;540;g15106479295_0_843"/>
          <p:cNvPicPr preferRelativeResize="0"/>
          <p:nvPr/>
        </p:nvPicPr>
        <p:blipFill>
          <a:blip r:embed="rId3">
            <a:alphaModFix/>
          </a:blip>
          <a:stretch>
            <a:fillRect/>
          </a:stretch>
        </p:blipFill>
        <p:spPr>
          <a:xfrm>
            <a:off x="6284025" y="1570050"/>
            <a:ext cx="5907974" cy="4315575"/>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g15106479295_0_86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546" name="Google Shape;546;g15106479295_0_862"/>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3 Dilemmas of MLOps</a:t>
            </a:r>
            <a:endParaRPr sz="4400">
              <a:solidFill>
                <a:schemeClr val="dk1"/>
              </a:solidFill>
              <a:latin typeface="Calibri"/>
              <a:ea typeface="Calibri"/>
              <a:cs typeface="Calibri"/>
              <a:sym typeface="Calibri"/>
            </a:endParaRPr>
          </a:p>
        </p:txBody>
      </p:sp>
      <p:sp>
        <p:nvSpPr>
          <p:cNvPr id="547" name="Google Shape;547;g15106479295_0_862"/>
          <p:cNvSpPr txBox="1"/>
          <p:nvPr>
            <p:ph idx="1" type="body"/>
          </p:nvPr>
        </p:nvSpPr>
        <p:spPr>
          <a:xfrm>
            <a:off x="609600" y="1627125"/>
            <a:ext cx="5486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There are also organizational aspects of MLOps, which belong to the general discussion about building the ML projects’ infrastructure.</a:t>
            </a:r>
            <a:endParaRPr sz="2000"/>
          </a:p>
          <a:p>
            <a:pPr indent="-355600" lvl="0" marL="457200" rtl="0" algn="l">
              <a:lnSpc>
                <a:spcPct val="115000"/>
              </a:lnSpc>
              <a:spcBef>
                <a:spcPts val="1200"/>
              </a:spcBef>
              <a:spcAft>
                <a:spcPts val="0"/>
              </a:spcAft>
              <a:buSzPts val="2000"/>
              <a:buChar char="●"/>
            </a:pPr>
            <a:r>
              <a:rPr b="1" lang="en-GB" sz="2000"/>
              <a:t>Tooling</a:t>
            </a:r>
            <a:r>
              <a:rPr lang="en-GB" sz="2000"/>
              <a:t>: Should we buy, use existing open-source or build in-house tools for any of the MLOps components? What are the risks, trade-offs, and impacts of each of the decisions?</a:t>
            </a:r>
            <a:endParaRPr sz="2000"/>
          </a:p>
          <a:p>
            <a:pPr indent="-355600" lvl="0" marL="457200" rtl="0" algn="l">
              <a:lnSpc>
                <a:spcPct val="115000"/>
              </a:lnSpc>
              <a:spcBef>
                <a:spcPts val="0"/>
              </a:spcBef>
              <a:spcAft>
                <a:spcPts val="0"/>
              </a:spcAft>
              <a:buSzPts val="2000"/>
              <a:buChar char="●"/>
            </a:pPr>
            <a:r>
              <a:rPr b="1" lang="en-GB" sz="2000"/>
              <a:t>Platforms</a:t>
            </a:r>
            <a:r>
              <a:rPr lang="en-GB" sz="2000"/>
              <a:t>: Should we agree on one MLOps platform or create a hybrid solution? What are the risks, trade-offs, and impacts of each of the decisions?</a:t>
            </a:r>
            <a:endParaRPr sz="2000"/>
          </a:p>
        </p:txBody>
      </p:sp>
      <p:sp>
        <p:nvSpPr>
          <p:cNvPr id="548" name="Google Shape;548;g15106479295_0_862"/>
          <p:cNvSpPr txBox="1"/>
          <p:nvPr>
            <p:ph idx="1" type="body"/>
          </p:nvPr>
        </p:nvSpPr>
        <p:spPr>
          <a:xfrm>
            <a:off x="6298225" y="1747025"/>
            <a:ext cx="54864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b="1" lang="en-GB" sz="2000"/>
              <a:t>Skills</a:t>
            </a:r>
            <a:r>
              <a:rPr lang="en-GB" sz="2000"/>
              <a:t>: How expensive is it to either acquire or educate our own machine learning engineering talents?</a:t>
            </a:r>
            <a:endParaRPr sz="2000"/>
          </a:p>
          <a:p>
            <a:pPr indent="0" lvl="0" marL="0" rtl="0" algn="l">
              <a:lnSpc>
                <a:spcPct val="115000"/>
              </a:lnSpc>
              <a:spcBef>
                <a:spcPts val="1200"/>
              </a:spcBef>
              <a:spcAft>
                <a:spcPts val="1200"/>
              </a:spcAft>
              <a:buNone/>
            </a:pPr>
            <a:r>
              <a:t/>
            </a:r>
            <a:endParaRPr sz="2000"/>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g15106479295_0_789"/>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uFill>
                  <a:noFill/>
                </a:uFill>
                <a:hlinkClick r:id="rId3"/>
              </a:rPr>
              <a:t>Architecture Decision</a:t>
            </a:r>
            <a:endParaRPr/>
          </a:p>
        </p:txBody>
      </p:sp>
      <p:sp>
        <p:nvSpPr>
          <p:cNvPr id="554" name="Google Shape;554;g15106479295_0_789"/>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555" name="Google Shape;555;g15106479295_0_78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g15106479295_0_90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561" name="Google Shape;561;g15106479295_0_90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Architecture Decision</a:t>
            </a:r>
            <a:endParaRPr sz="4400">
              <a:solidFill>
                <a:schemeClr val="dk1"/>
              </a:solidFill>
              <a:latin typeface="Calibri"/>
              <a:ea typeface="Calibri"/>
              <a:cs typeface="Calibri"/>
              <a:sym typeface="Calibri"/>
            </a:endParaRPr>
          </a:p>
        </p:txBody>
      </p:sp>
      <p:sp>
        <p:nvSpPr>
          <p:cNvPr id="562" name="Google Shape;562;g15106479295_0_906"/>
          <p:cNvSpPr txBox="1"/>
          <p:nvPr>
            <p:ph idx="1" type="body"/>
          </p:nvPr>
        </p:nvSpPr>
        <p:spPr>
          <a:xfrm>
            <a:off x="609600" y="1627125"/>
            <a:ext cx="5187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An</a:t>
            </a:r>
            <a:r>
              <a:rPr lang="en-GB" sz="2000">
                <a:uFill>
                  <a:noFill/>
                </a:uFill>
                <a:hlinkClick r:id="rId4"/>
              </a:rPr>
              <a:t> </a:t>
            </a:r>
            <a:r>
              <a:rPr lang="en-GB" sz="2000">
                <a:solidFill>
                  <a:srgbClr val="E36C09"/>
                </a:solidFill>
                <a:uFill>
                  <a:noFill/>
                </a:uFill>
                <a:hlinkClick r:id="rId5">
                  <a:extLst>
                    <a:ext uri="{A12FA001-AC4F-418D-AE19-62706E023703}">
                      <ahyp:hlinkClr val="tx"/>
                    </a:ext>
                  </a:extLst>
                </a:hlinkClick>
              </a:rPr>
              <a:t>Architectural Decision (AD)</a:t>
            </a:r>
            <a:r>
              <a:rPr lang="en-GB" sz="2000">
                <a:solidFill>
                  <a:srgbClr val="E36C09"/>
                </a:solidFill>
              </a:rPr>
              <a:t> </a:t>
            </a:r>
            <a:r>
              <a:rPr lang="en-GB" sz="2000"/>
              <a:t>is a software design choice that addresses a functional or non-functional requirement that is architecturally significant.</a:t>
            </a:r>
            <a:endParaRPr sz="2000"/>
          </a:p>
          <a:p>
            <a:pPr indent="0" lvl="0" marL="0" rtl="0" algn="l">
              <a:lnSpc>
                <a:spcPct val="115000"/>
              </a:lnSpc>
              <a:spcBef>
                <a:spcPts val="1200"/>
              </a:spcBef>
              <a:spcAft>
                <a:spcPts val="0"/>
              </a:spcAft>
              <a:buNone/>
            </a:pPr>
            <a:r>
              <a:rPr lang="en-GB" sz="2000"/>
              <a:t>An</a:t>
            </a:r>
            <a:r>
              <a:rPr lang="en-GB" sz="2000">
                <a:uFill>
                  <a:noFill/>
                </a:uFill>
                <a:hlinkClick r:id="rId6"/>
              </a:rPr>
              <a:t> </a:t>
            </a:r>
            <a:r>
              <a:rPr lang="en-GB" sz="2000">
                <a:solidFill>
                  <a:srgbClr val="E36C09"/>
                </a:solidFill>
                <a:uFill>
                  <a:noFill/>
                </a:uFill>
                <a:hlinkClick r:id="rId7">
                  <a:extLst>
                    <a:ext uri="{A12FA001-AC4F-418D-AE19-62706E023703}">
                      <ahyp:hlinkClr val="tx"/>
                    </a:ext>
                  </a:extLst>
                </a:hlinkClick>
              </a:rPr>
              <a:t>Architecturally Significant Requirement (ASR)</a:t>
            </a:r>
            <a:r>
              <a:rPr lang="en-GB" sz="2000">
                <a:solidFill>
                  <a:srgbClr val="E36C09"/>
                </a:solidFill>
              </a:rPr>
              <a:t> </a:t>
            </a:r>
            <a:r>
              <a:rPr lang="en-GB" sz="2000"/>
              <a:t>is a requirement that has a measurable effect on a software system’s architecture and quality.</a:t>
            </a:r>
            <a:endParaRPr sz="2000"/>
          </a:p>
          <a:p>
            <a:pPr indent="0" lvl="0" marL="0" rtl="0" algn="l">
              <a:lnSpc>
                <a:spcPct val="115000"/>
              </a:lnSpc>
              <a:spcBef>
                <a:spcPts val="1200"/>
              </a:spcBef>
              <a:spcAft>
                <a:spcPts val="1200"/>
              </a:spcAft>
              <a:buNone/>
            </a:pPr>
            <a:r>
              <a:rPr lang="en-GB" sz="2000"/>
              <a:t>An </a:t>
            </a:r>
            <a:r>
              <a:rPr lang="en-GB" sz="2000">
                <a:solidFill>
                  <a:srgbClr val="E36C09"/>
                </a:solidFill>
              </a:rPr>
              <a:t>Architectural Decision Record (ADR) </a:t>
            </a:r>
            <a:r>
              <a:rPr lang="en-GB" sz="2000"/>
              <a:t>captures a single AD, such as often done when writing personal notes or meeting minutes; the collection of ADRs created and maintained in a project constitute its decision log.</a:t>
            </a:r>
            <a:endParaRPr sz="2000"/>
          </a:p>
        </p:txBody>
      </p:sp>
      <p:sp>
        <p:nvSpPr>
          <p:cNvPr id="563" name="Google Shape;563;g15106479295_0_906"/>
          <p:cNvSpPr txBox="1"/>
          <p:nvPr>
            <p:ph idx="1" type="body"/>
          </p:nvPr>
        </p:nvSpPr>
        <p:spPr>
          <a:xfrm>
            <a:off x="5994875" y="1692850"/>
            <a:ext cx="5187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ARD </a:t>
            </a:r>
            <a:r>
              <a:rPr lang="en-GB" sz="2000"/>
              <a:t>is a brief description of the architectural decision. Use a lightweight text formatting language like Markdown or Textile. ADRs will be numbered sequentially and monotonically. Numbers will not be reused.</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t>A</a:t>
            </a:r>
            <a:r>
              <a:rPr lang="en-GB" sz="2000"/>
              <a:t>ll these are within the topic of</a:t>
            </a:r>
            <a:r>
              <a:rPr lang="en-GB" sz="2000">
                <a:solidFill>
                  <a:srgbClr val="E36C09"/>
                </a:solidFill>
              </a:rPr>
              <a:t> Architectural Knowledge Management (AKM)</a:t>
            </a:r>
            <a:r>
              <a:rPr lang="en-GB" sz="2000"/>
              <a:t>.</a:t>
            </a:r>
            <a:endParaRPr sz="2000"/>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g15106479295_0_92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569" name="Google Shape;569;g15106479295_0_923"/>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Architectural Decision Records</a:t>
            </a:r>
            <a:endParaRPr sz="4400">
              <a:solidFill>
                <a:schemeClr val="dk1"/>
              </a:solidFill>
              <a:latin typeface="Calibri"/>
              <a:ea typeface="Calibri"/>
              <a:cs typeface="Calibri"/>
              <a:sym typeface="Calibri"/>
            </a:endParaRPr>
          </a:p>
        </p:txBody>
      </p:sp>
      <p:sp>
        <p:nvSpPr>
          <p:cNvPr id="570" name="Google Shape;570;g15106479295_0_923"/>
          <p:cNvSpPr txBox="1"/>
          <p:nvPr>
            <p:ph idx="1" type="body"/>
          </p:nvPr>
        </p:nvSpPr>
        <p:spPr>
          <a:xfrm>
            <a:off x="609600" y="1627125"/>
            <a:ext cx="5187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A “lightweight” ADR</a:t>
            </a:r>
            <a:r>
              <a:rPr lang="en-GB" sz="2000"/>
              <a:t> consists of:</a:t>
            </a:r>
            <a:endParaRPr sz="2000"/>
          </a:p>
          <a:p>
            <a:pPr indent="-298450" lvl="0" marL="457200" rtl="0" algn="l">
              <a:lnSpc>
                <a:spcPct val="115000"/>
              </a:lnSpc>
              <a:spcBef>
                <a:spcPts val="1200"/>
              </a:spcBef>
              <a:spcAft>
                <a:spcPts val="0"/>
              </a:spcAft>
              <a:buSzPts val="1100"/>
              <a:buChar char="•"/>
            </a:pPr>
            <a:r>
              <a:rPr lang="en-GB" sz="2000">
                <a:solidFill>
                  <a:srgbClr val="E36C09"/>
                </a:solidFill>
                <a:uFill>
                  <a:noFill/>
                </a:uFill>
                <a:hlinkClick r:id="rId4">
                  <a:extLst>
                    <a:ext uri="{A12FA001-AC4F-418D-AE19-62706E023703}">
                      <ahyp:hlinkClr val="tx"/>
                    </a:ext>
                  </a:extLst>
                </a:hlinkClick>
              </a:rPr>
              <a:t>Title</a:t>
            </a:r>
            <a:r>
              <a:rPr lang="en-GB" sz="2000"/>
              <a:t>: These documents have names that are short noun phrases.</a:t>
            </a:r>
            <a:endParaRPr sz="2000"/>
          </a:p>
          <a:p>
            <a:pPr indent="-298450" lvl="0" marL="457200" rtl="0" algn="l">
              <a:lnSpc>
                <a:spcPct val="115000"/>
              </a:lnSpc>
              <a:spcBef>
                <a:spcPts val="0"/>
              </a:spcBef>
              <a:spcAft>
                <a:spcPts val="0"/>
              </a:spcAft>
              <a:buSzPts val="1100"/>
              <a:buChar char="•"/>
            </a:pPr>
            <a:r>
              <a:rPr lang="en-GB" sz="2000">
                <a:solidFill>
                  <a:srgbClr val="E36C09"/>
                </a:solidFill>
              </a:rPr>
              <a:t>S</a:t>
            </a:r>
            <a:r>
              <a:rPr lang="en-GB" sz="2000">
                <a:solidFill>
                  <a:srgbClr val="E36C09"/>
                </a:solidFill>
                <a:uFill>
                  <a:noFill/>
                </a:uFill>
                <a:hlinkClick r:id="rId5">
                  <a:extLst>
                    <a:ext uri="{A12FA001-AC4F-418D-AE19-62706E023703}">
                      <ahyp:hlinkClr val="tx"/>
                    </a:ext>
                  </a:extLst>
                </a:hlinkClick>
              </a:rPr>
              <a:t>tatus</a:t>
            </a:r>
            <a:r>
              <a:rPr lang="en-GB" sz="2000"/>
              <a:t>: What is the status, such as proposed, accepted, rejected, deprecated, superseded, etc.?</a:t>
            </a:r>
            <a:endParaRPr sz="2000"/>
          </a:p>
          <a:p>
            <a:pPr indent="-298450" lvl="0" marL="457200" rtl="0" algn="l">
              <a:lnSpc>
                <a:spcPct val="115000"/>
              </a:lnSpc>
              <a:spcBef>
                <a:spcPts val="0"/>
              </a:spcBef>
              <a:spcAft>
                <a:spcPts val="0"/>
              </a:spcAft>
              <a:buSzPts val="1100"/>
              <a:buChar char="•"/>
            </a:pPr>
            <a:r>
              <a:rPr lang="en-GB" sz="2000">
                <a:solidFill>
                  <a:srgbClr val="E36C09"/>
                </a:solidFill>
              </a:rPr>
              <a:t>C</a:t>
            </a:r>
            <a:r>
              <a:rPr lang="en-GB" sz="2000">
                <a:solidFill>
                  <a:srgbClr val="E36C09"/>
                </a:solidFill>
                <a:uFill>
                  <a:noFill/>
                </a:uFill>
                <a:hlinkClick r:id="rId6">
                  <a:extLst>
                    <a:ext uri="{A12FA001-AC4F-418D-AE19-62706E023703}">
                      <ahyp:hlinkClr val="tx"/>
                    </a:ext>
                  </a:extLst>
                </a:hlinkClick>
              </a:rPr>
              <a:t>ontext</a:t>
            </a:r>
            <a:r>
              <a:rPr lang="en-GB" sz="2000"/>
              <a:t>: A short description of the problem. This section describes the forces at play, including technological, political, social, and project local. These forces are probably in tension, and should be called out as such. </a:t>
            </a:r>
            <a:endParaRPr sz="2000"/>
          </a:p>
        </p:txBody>
      </p:sp>
      <p:sp>
        <p:nvSpPr>
          <p:cNvPr id="571" name="Google Shape;571;g15106479295_0_923"/>
          <p:cNvSpPr txBox="1"/>
          <p:nvPr>
            <p:ph idx="1" type="body"/>
          </p:nvPr>
        </p:nvSpPr>
        <p:spPr>
          <a:xfrm>
            <a:off x="5994875" y="1692850"/>
            <a:ext cx="5187600" cy="4526100"/>
          </a:xfrm>
          <a:prstGeom prst="rect">
            <a:avLst/>
          </a:prstGeom>
          <a:noFill/>
          <a:ln>
            <a:noFill/>
          </a:ln>
        </p:spPr>
        <p:txBody>
          <a:bodyPr anchorCtr="0" anchor="t" bIns="45700" lIns="91425" spcFirstLastPara="1" rIns="91425" wrap="square" tIns="45700">
            <a:noAutofit/>
          </a:bodyPr>
          <a:lstStyle/>
          <a:p>
            <a:pPr indent="-298450" lvl="0" marL="457200" rtl="0" algn="l">
              <a:lnSpc>
                <a:spcPct val="115000"/>
              </a:lnSpc>
              <a:spcBef>
                <a:spcPts val="1200"/>
              </a:spcBef>
              <a:spcAft>
                <a:spcPts val="0"/>
              </a:spcAft>
              <a:buSzPts val="1100"/>
              <a:buChar char="●"/>
            </a:pPr>
            <a:r>
              <a:rPr lang="en-GB" sz="2000">
                <a:solidFill>
                  <a:srgbClr val="E36C09"/>
                </a:solidFill>
              </a:rPr>
              <a:t>D</a:t>
            </a:r>
            <a:r>
              <a:rPr lang="en-GB" sz="2000">
                <a:solidFill>
                  <a:srgbClr val="E36C09"/>
                </a:solidFill>
                <a:uFill>
                  <a:noFill/>
                </a:uFill>
                <a:hlinkClick r:id="rId7">
                  <a:extLst>
                    <a:ext uri="{A12FA001-AC4F-418D-AE19-62706E023703}">
                      <ahyp:hlinkClr val="tx"/>
                    </a:ext>
                  </a:extLst>
                </a:hlinkClick>
              </a:rPr>
              <a:t>ecision</a:t>
            </a:r>
            <a:r>
              <a:rPr lang="en-GB" sz="2000"/>
              <a:t>: Describe the actual architectural decision with a detailed explanation.</a:t>
            </a:r>
            <a:endParaRPr sz="2000"/>
          </a:p>
          <a:p>
            <a:pPr indent="-298450" lvl="0" marL="457200" rtl="0" algn="l">
              <a:lnSpc>
                <a:spcPct val="115000"/>
              </a:lnSpc>
              <a:spcBef>
                <a:spcPts val="0"/>
              </a:spcBef>
              <a:spcAft>
                <a:spcPts val="0"/>
              </a:spcAft>
              <a:buSzPts val="1100"/>
              <a:buChar char="●"/>
            </a:pPr>
            <a:r>
              <a:rPr lang="en-GB" sz="2000">
                <a:solidFill>
                  <a:srgbClr val="E36C09"/>
                </a:solidFill>
                <a:uFill>
                  <a:noFill/>
                </a:uFill>
                <a:hlinkClick r:id="rId8">
                  <a:extLst>
                    <a:ext uri="{A12FA001-AC4F-418D-AE19-62706E023703}">
                      <ahyp:hlinkClr val="tx"/>
                    </a:ext>
                  </a:extLst>
                </a:hlinkClick>
              </a:rPr>
              <a:t>Consequences</a:t>
            </a:r>
            <a:r>
              <a:rPr lang="en-GB" sz="2000"/>
              <a:t>: This section provides any implications of the architecture decision. This section is also a good place to discuss any architectural trade-offs. A particular decision may have positive, negative, and neutral consequences, but all of them affect the team and project in the future.</a:t>
            </a:r>
            <a:endParaRPr sz="2000"/>
          </a:p>
          <a:p>
            <a:pPr indent="0" lvl="0" marL="0" rtl="0" algn="l">
              <a:lnSpc>
                <a:spcPct val="115000"/>
              </a:lnSpc>
              <a:spcBef>
                <a:spcPts val="1200"/>
              </a:spcBef>
              <a:spcAft>
                <a:spcPts val="1200"/>
              </a:spcAft>
              <a:buNone/>
            </a:pPr>
            <a:r>
              <a:t/>
            </a:r>
            <a:endParaRPr sz="2000">
              <a:solidFill>
                <a:srgbClr val="E36C09"/>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g15106479295_0_93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577" name="Google Shape;577;g15106479295_0_935"/>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Y-statement</a:t>
            </a:r>
            <a:endParaRPr sz="4400">
              <a:solidFill>
                <a:schemeClr val="dk1"/>
              </a:solidFill>
              <a:latin typeface="Calibri"/>
              <a:ea typeface="Calibri"/>
              <a:cs typeface="Calibri"/>
              <a:sym typeface="Calibri"/>
            </a:endParaRPr>
          </a:p>
        </p:txBody>
      </p:sp>
      <p:sp>
        <p:nvSpPr>
          <p:cNvPr id="578" name="Google Shape;578;g15106479295_0_935"/>
          <p:cNvSpPr txBox="1"/>
          <p:nvPr>
            <p:ph idx="1" type="body"/>
          </p:nvPr>
        </p:nvSpPr>
        <p:spPr>
          <a:xfrm>
            <a:off x="609600" y="1627125"/>
            <a:ext cx="49167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To reduce design documentation effort, we experimented with lean, minimalistic documentation. </a:t>
            </a:r>
            <a:endParaRPr sz="2000"/>
          </a:p>
          <a:p>
            <a:pPr indent="0" lvl="0" marL="0" rtl="0" algn="l">
              <a:lnSpc>
                <a:spcPct val="115000"/>
              </a:lnSpc>
              <a:spcBef>
                <a:spcPts val="1200"/>
              </a:spcBef>
              <a:spcAft>
                <a:spcPts val="1200"/>
              </a:spcAft>
              <a:buNone/>
            </a:pPr>
            <a:r>
              <a:rPr lang="en-GB" sz="2000"/>
              <a:t>One approach was our </a:t>
            </a:r>
            <a:r>
              <a:rPr lang="en-GB" sz="2000">
                <a:solidFill>
                  <a:srgbClr val="E36C09"/>
                </a:solidFill>
              </a:rPr>
              <a:t>(WH)Y approach</a:t>
            </a:r>
            <a:r>
              <a:rPr lang="en-GB" sz="2000"/>
              <a:t>, that reduces the documentation to a statement in the</a:t>
            </a:r>
            <a:r>
              <a:rPr b="1" lang="en-GB" sz="2000"/>
              <a:t> </a:t>
            </a:r>
            <a:r>
              <a:rPr lang="en-GB" sz="2000">
                <a:solidFill>
                  <a:srgbClr val="E36C09"/>
                </a:solidFill>
              </a:rPr>
              <a:t>Y-statement</a:t>
            </a:r>
            <a:r>
              <a:rPr lang="en-GB" sz="2000"/>
              <a:t>.</a:t>
            </a:r>
            <a:endParaRPr sz="2000"/>
          </a:p>
        </p:txBody>
      </p:sp>
      <p:sp>
        <p:nvSpPr>
          <p:cNvPr id="579" name="Google Shape;579;g15106479295_0_935"/>
          <p:cNvSpPr txBox="1"/>
          <p:nvPr>
            <p:ph idx="1" type="body"/>
          </p:nvPr>
        </p:nvSpPr>
        <p:spPr>
          <a:xfrm>
            <a:off x="5808000" y="1692850"/>
            <a:ext cx="53745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In short, the Y-statement is as follows:</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t>The long form of it is as follows (extra section “because”):</a:t>
            </a:r>
            <a:endParaRPr sz="2000"/>
          </a:p>
        </p:txBody>
      </p:sp>
      <p:pic>
        <p:nvPicPr>
          <p:cNvPr id="580" name="Google Shape;580;g15106479295_0_935"/>
          <p:cNvPicPr preferRelativeResize="0"/>
          <p:nvPr/>
        </p:nvPicPr>
        <p:blipFill>
          <a:blip r:embed="rId4">
            <a:alphaModFix/>
          </a:blip>
          <a:stretch>
            <a:fillRect/>
          </a:stretch>
        </p:blipFill>
        <p:spPr>
          <a:xfrm>
            <a:off x="5807988" y="2248200"/>
            <a:ext cx="5762625" cy="514350"/>
          </a:xfrm>
          <a:prstGeom prst="rect">
            <a:avLst/>
          </a:prstGeom>
          <a:noFill/>
          <a:ln>
            <a:noFill/>
          </a:ln>
        </p:spPr>
      </p:pic>
      <p:pic>
        <p:nvPicPr>
          <p:cNvPr id="581" name="Google Shape;581;g15106479295_0_935"/>
          <p:cNvPicPr preferRelativeResize="0"/>
          <p:nvPr/>
        </p:nvPicPr>
        <p:blipFill>
          <a:blip r:embed="rId5">
            <a:alphaModFix/>
          </a:blip>
          <a:stretch>
            <a:fillRect/>
          </a:stretch>
        </p:blipFill>
        <p:spPr>
          <a:xfrm>
            <a:off x="5827038" y="4605513"/>
            <a:ext cx="5724525" cy="1000125"/>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g15106479295_0_951"/>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587" name="Google Shape;587;g15106479295_0_951"/>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MADR</a:t>
            </a:r>
            <a:endParaRPr sz="4400">
              <a:solidFill>
                <a:schemeClr val="dk1"/>
              </a:solidFill>
              <a:latin typeface="Calibri"/>
              <a:ea typeface="Calibri"/>
              <a:cs typeface="Calibri"/>
              <a:sym typeface="Calibri"/>
            </a:endParaRPr>
          </a:p>
        </p:txBody>
      </p:sp>
      <p:sp>
        <p:nvSpPr>
          <p:cNvPr id="588" name="Google Shape;588;g15106479295_0_951"/>
          <p:cNvSpPr txBox="1"/>
          <p:nvPr>
            <p:ph idx="1" type="body"/>
          </p:nvPr>
        </p:nvSpPr>
        <p:spPr>
          <a:xfrm>
            <a:off x="609600" y="1627125"/>
            <a:ext cx="4992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The Markdown Architecture Decision Records.</a:t>
            </a:r>
            <a:endParaRPr sz="2000">
              <a:solidFill>
                <a:srgbClr val="E36C09"/>
              </a:solidFill>
            </a:endParaRPr>
          </a:p>
          <a:p>
            <a:pPr indent="0" lvl="0" marL="0" rtl="0" algn="l">
              <a:lnSpc>
                <a:spcPct val="115000"/>
              </a:lnSpc>
              <a:spcBef>
                <a:spcPts val="1200"/>
              </a:spcBef>
              <a:spcAft>
                <a:spcPts val="0"/>
              </a:spcAft>
              <a:buNone/>
            </a:pPr>
            <a:r>
              <a:rPr lang="en-GB" sz="2000"/>
              <a:t>MADR is a lean template to capture </a:t>
            </a:r>
            <a:r>
              <a:rPr lang="en-GB" sz="2000">
                <a:solidFill>
                  <a:srgbClr val="E36C09"/>
                </a:solidFill>
              </a:rPr>
              <a:t>any decisions in a structured way</a:t>
            </a:r>
            <a:r>
              <a:rPr lang="en-GB" sz="2000"/>
              <a:t>. The template originated from capturing architectural decisions and developed to a template allowing to capture any decisions taken.</a:t>
            </a:r>
            <a:endParaRPr sz="2000"/>
          </a:p>
          <a:p>
            <a:pPr indent="0" lvl="0" marL="0" rtl="0" algn="l">
              <a:lnSpc>
                <a:spcPct val="115000"/>
              </a:lnSpc>
              <a:spcBef>
                <a:spcPts val="1200"/>
              </a:spcBef>
              <a:spcAft>
                <a:spcPts val="1200"/>
              </a:spcAft>
              <a:buNone/>
            </a:pPr>
            <a:r>
              <a:rPr lang="en-GB" sz="2000"/>
              <a:t>There are debates what is an architecturally-significant decision and which decisions are not architecturally significant. Since we believe that any (important) decision should be captured in a structured way, we offer the MADR template to capture any decision.</a:t>
            </a:r>
            <a:endParaRPr sz="2000"/>
          </a:p>
        </p:txBody>
      </p:sp>
      <p:pic>
        <p:nvPicPr>
          <p:cNvPr id="589" name="Google Shape;589;g15106479295_0_951"/>
          <p:cNvPicPr preferRelativeResize="0"/>
          <p:nvPr/>
        </p:nvPicPr>
        <p:blipFill>
          <a:blip r:embed="rId4">
            <a:alphaModFix/>
          </a:blip>
          <a:stretch>
            <a:fillRect/>
          </a:stretch>
        </p:blipFill>
        <p:spPr>
          <a:xfrm>
            <a:off x="5498450" y="2023472"/>
            <a:ext cx="6693550" cy="385890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g15106479295_0_892"/>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uFill>
                  <a:noFill/>
                </a:uFill>
                <a:hlinkClick r:id="rId3"/>
              </a:rPr>
              <a:t>Data Product Canvas</a:t>
            </a:r>
            <a:endParaRPr/>
          </a:p>
        </p:txBody>
      </p:sp>
      <p:sp>
        <p:nvSpPr>
          <p:cNvPr id="595" name="Google Shape;595;g15106479295_0_892"/>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596" name="Google Shape;596;g15106479295_0_89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g15106479295_0_88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117" name="Google Shape;117;g15106479295_0_880"/>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Google Cloud Calculator</a:t>
            </a:r>
            <a:endParaRPr sz="4400">
              <a:solidFill>
                <a:schemeClr val="dk1"/>
              </a:solidFill>
              <a:latin typeface="Calibri"/>
              <a:ea typeface="Calibri"/>
              <a:cs typeface="Calibri"/>
              <a:sym typeface="Calibri"/>
            </a:endParaRPr>
          </a:p>
        </p:txBody>
      </p:sp>
      <p:sp>
        <p:nvSpPr>
          <p:cNvPr id="118" name="Google Shape;118;g15106479295_0_880"/>
          <p:cNvSpPr txBox="1"/>
          <p:nvPr>
            <p:ph idx="1" type="body"/>
          </p:nvPr>
        </p:nvSpPr>
        <p:spPr>
          <a:xfrm>
            <a:off x="609600" y="1627125"/>
            <a:ext cx="5187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With the Google Cloud Pricing Calculator tool, developers will be able to</a:t>
            </a:r>
            <a:r>
              <a:rPr b="1" lang="en-GB" sz="2000"/>
              <a:t> </a:t>
            </a:r>
            <a:r>
              <a:rPr lang="en-GB" sz="2000">
                <a:solidFill>
                  <a:srgbClr val="E36C09"/>
                </a:solidFill>
              </a:rPr>
              <a:t>calculate in advance what it will cost to deploy an application</a:t>
            </a:r>
            <a:r>
              <a:rPr lang="en-GB" sz="2000"/>
              <a:t> on Google’s cloud platform. </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t>The</a:t>
            </a:r>
            <a:r>
              <a:rPr lang="en-GB" sz="2000">
                <a:uFill>
                  <a:noFill/>
                </a:uFill>
                <a:hlinkClick r:id="rId4"/>
              </a:rPr>
              <a:t> Google Cloud Calculator</a:t>
            </a:r>
            <a:r>
              <a:rPr lang="en-GB" sz="2000"/>
              <a:t> provides an accurate breakdown of the services and the costs they entail. It should be noted, however, that the prices issued by the calculator are not to be seen as final and only serve as a basis for discussion and negotiation.</a:t>
            </a:r>
            <a:endParaRPr sz="2000"/>
          </a:p>
        </p:txBody>
      </p:sp>
      <p:pic>
        <p:nvPicPr>
          <p:cNvPr id="119" name="Google Shape;119;g15106479295_0_880"/>
          <p:cNvPicPr preferRelativeResize="0"/>
          <p:nvPr/>
        </p:nvPicPr>
        <p:blipFill>
          <a:blip r:embed="rId5">
            <a:alphaModFix/>
          </a:blip>
          <a:stretch>
            <a:fillRect/>
          </a:stretch>
        </p:blipFill>
        <p:spPr>
          <a:xfrm>
            <a:off x="5688875" y="1849578"/>
            <a:ext cx="6351450" cy="4081197"/>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g15106479295_0_96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02" name="Google Shape;602;g15106479295_0_96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Designing Data Products</a:t>
            </a:r>
            <a:endParaRPr sz="4400">
              <a:solidFill>
                <a:schemeClr val="dk1"/>
              </a:solidFill>
              <a:latin typeface="Calibri"/>
              <a:ea typeface="Calibri"/>
              <a:cs typeface="Calibri"/>
              <a:sym typeface="Calibri"/>
            </a:endParaRPr>
          </a:p>
        </p:txBody>
      </p:sp>
      <p:sp>
        <p:nvSpPr>
          <p:cNvPr id="603" name="Google Shape;603;g15106479295_0_966"/>
          <p:cNvSpPr txBox="1"/>
          <p:nvPr>
            <p:ph idx="1" type="body"/>
          </p:nvPr>
        </p:nvSpPr>
        <p:spPr>
          <a:xfrm>
            <a:off x="663775" y="1627125"/>
            <a:ext cx="5198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Conceptually, a </a:t>
            </a:r>
            <a:r>
              <a:rPr lang="en-GB" sz="2000">
                <a:solidFill>
                  <a:srgbClr val="E36C09"/>
                </a:solidFill>
              </a:rPr>
              <a:t>mesh </a:t>
            </a:r>
            <a:r>
              <a:rPr lang="en-GB" sz="2000"/>
              <a:t>is a graph, a network, consisting of nodes and connecting edges. Each node in a data mesh is called data product. Every data product exists within a bounded context and one bounded context might contain several data products. </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rPr lang="en-GB" sz="2000"/>
              <a:t>A </a:t>
            </a:r>
            <a:r>
              <a:rPr lang="en-GB" sz="2000">
                <a:solidFill>
                  <a:srgbClr val="E36C09"/>
                </a:solidFill>
              </a:rPr>
              <a:t>data product </a:t>
            </a:r>
            <a:r>
              <a:rPr lang="en-GB" sz="2000"/>
              <a:t>is an autonomous, read-optimized, standardized data unit containing at least one Domain Dataset, created for satisfying user needs.</a:t>
            </a:r>
            <a:endParaRPr sz="2000"/>
          </a:p>
          <a:p>
            <a:pPr indent="0" lvl="0" marL="0" rtl="0" algn="l">
              <a:lnSpc>
                <a:spcPct val="115000"/>
              </a:lnSpc>
              <a:spcBef>
                <a:spcPts val="1200"/>
              </a:spcBef>
              <a:spcAft>
                <a:spcPts val="1200"/>
              </a:spcAft>
              <a:buNone/>
            </a:pPr>
            <a:r>
              <a:t/>
            </a:r>
            <a:endParaRPr sz="2000"/>
          </a:p>
        </p:txBody>
      </p:sp>
      <p:sp>
        <p:nvSpPr>
          <p:cNvPr id="604" name="Google Shape;604;g15106479295_0_966"/>
          <p:cNvSpPr txBox="1"/>
          <p:nvPr>
            <p:ph idx="1" type="body"/>
          </p:nvPr>
        </p:nvSpPr>
        <p:spPr>
          <a:xfrm>
            <a:off x="5929875" y="1627125"/>
            <a:ext cx="5598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Any data representation that has value for its consumers can be a data product. For example:</a:t>
            </a:r>
            <a:endParaRPr sz="2000"/>
          </a:p>
          <a:p>
            <a:pPr indent="-298450" lvl="0" marL="457200" rtl="0" algn="l">
              <a:lnSpc>
                <a:spcPct val="115000"/>
              </a:lnSpc>
              <a:spcBef>
                <a:spcPts val="1200"/>
              </a:spcBef>
              <a:spcAft>
                <a:spcPts val="0"/>
              </a:spcAft>
              <a:buSzPts val="1100"/>
              <a:buChar char="•"/>
            </a:pPr>
            <a:r>
              <a:rPr lang="en-GB" sz="2000"/>
              <a:t>A database table or view</a:t>
            </a:r>
            <a:endParaRPr sz="2000"/>
          </a:p>
          <a:p>
            <a:pPr indent="-298450" lvl="0" marL="457200" rtl="0" algn="l">
              <a:lnSpc>
                <a:spcPct val="115000"/>
              </a:lnSpc>
              <a:spcBef>
                <a:spcPts val="0"/>
              </a:spcBef>
              <a:spcAft>
                <a:spcPts val="0"/>
              </a:spcAft>
              <a:buSzPts val="1100"/>
              <a:buChar char="•"/>
            </a:pPr>
            <a:r>
              <a:rPr lang="en-GB" sz="2000"/>
              <a:t>Raw unstructured files: e.g., images or videos</a:t>
            </a:r>
            <a:endParaRPr sz="2000"/>
          </a:p>
          <a:p>
            <a:pPr indent="-298450" lvl="0" marL="457200" rtl="0" algn="l">
              <a:lnSpc>
                <a:spcPct val="115000"/>
              </a:lnSpc>
              <a:spcBef>
                <a:spcPts val="0"/>
              </a:spcBef>
              <a:spcAft>
                <a:spcPts val="0"/>
              </a:spcAft>
              <a:buSzPts val="1100"/>
              <a:buChar char="•"/>
            </a:pPr>
            <a:r>
              <a:rPr lang="en-GB" sz="2000"/>
              <a:t>Data stream of data entities from a transaction system</a:t>
            </a:r>
            <a:endParaRPr sz="2000"/>
          </a:p>
          <a:p>
            <a:pPr indent="-298450" lvl="0" marL="457200" rtl="0" algn="l">
              <a:lnSpc>
                <a:spcPct val="115000"/>
              </a:lnSpc>
              <a:spcBef>
                <a:spcPts val="0"/>
              </a:spcBef>
              <a:spcAft>
                <a:spcPts val="0"/>
              </a:spcAft>
              <a:buSzPts val="1100"/>
              <a:buChar char="•"/>
            </a:pPr>
            <a:r>
              <a:rPr lang="en-GB" sz="2000"/>
              <a:t>Data stream representing the history of changes to the application</a:t>
            </a:r>
            <a:endParaRPr sz="2000"/>
          </a:p>
          <a:p>
            <a:pPr indent="-298450" lvl="0" marL="457200" rtl="0" algn="l">
              <a:lnSpc>
                <a:spcPct val="115000"/>
              </a:lnSpc>
              <a:spcBef>
                <a:spcPts val="0"/>
              </a:spcBef>
              <a:spcAft>
                <a:spcPts val="0"/>
              </a:spcAft>
              <a:buSzPts val="1100"/>
              <a:buChar char="•"/>
            </a:pPr>
            <a:r>
              <a:rPr lang="en-GB" sz="2000"/>
              <a:t>REST API: Read-optimized data exposed from applications</a:t>
            </a:r>
            <a:endParaRPr sz="2000"/>
          </a:p>
          <a:p>
            <a:pPr indent="-298450" lvl="0" marL="457200" rtl="0" algn="l">
              <a:lnSpc>
                <a:spcPct val="115000"/>
              </a:lnSpc>
              <a:spcBef>
                <a:spcPts val="0"/>
              </a:spcBef>
              <a:spcAft>
                <a:spcPts val="0"/>
              </a:spcAft>
              <a:buSzPts val="1100"/>
              <a:buChar char="•"/>
            </a:pPr>
            <a:r>
              <a:rPr lang="en-GB" sz="2000"/>
              <a:t>Features for the machine learning models</a:t>
            </a:r>
            <a:endParaRPr sz="2000"/>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sp>
        <p:nvSpPr>
          <p:cNvPr id="609" name="Google Shape;609;g15106479295_0_98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10" name="Google Shape;610;g15106479295_0_989"/>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Data Product Canvas</a:t>
            </a:r>
            <a:endParaRPr sz="4400">
              <a:solidFill>
                <a:schemeClr val="dk1"/>
              </a:solidFill>
              <a:latin typeface="Calibri"/>
              <a:ea typeface="Calibri"/>
              <a:cs typeface="Calibri"/>
              <a:sym typeface="Calibri"/>
            </a:endParaRPr>
          </a:p>
        </p:txBody>
      </p:sp>
      <p:pic>
        <p:nvPicPr>
          <p:cNvPr id="611" name="Google Shape;611;g15106479295_0_989"/>
          <p:cNvPicPr preferRelativeResize="0"/>
          <p:nvPr/>
        </p:nvPicPr>
        <p:blipFill>
          <a:blip r:embed="rId3">
            <a:alphaModFix/>
          </a:blip>
          <a:stretch>
            <a:fillRect/>
          </a:stretch>
        </p:blipFill>
        <p:spPr>
          <a:xfrm>
            <a:off x="2276075" y="1447675"/>
            <a:ext cx="8002526" cy="4968825"/>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g15106479295_0_98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17" name="Google Shape;617;g15106479295_0_980"/>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Data Product Canvas</a:t>
            </a:r>
            <a:endParaRPr sz="4400">
              <a:solidFill>
                <a:schemeClr val="dk1"/>
              </a:solidFill>
              <a:latin typeface="Calibri"/>
              <a:ea typeface="Calibri"/>
              <a:cs typeface="Calibri"/>
              <a:sym typeface="Calibri"/>
            </a:endParaRPr>
          </a:p>
        </p:txBody>
      </p:sp>
      <p:sp>
        <p:nvSpPr>
          <p:cNvPr id="618" name="Google Shape;618;g15106479295_0_980"/>
          <p:cNvSpPr txBox="1"/>
          <p:nvPr>
            <p:ph idx="1" type="body"/>
          </p:nvPr>
        </p:nvSpPr>
        <p:spPr>
          <a:xfrm>
            <a:off x="663775" y="1627125"/>
            <a:ext cx="54321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A Data Product Canvas is a visual framework that guides your team through the data product specification. </a:t>
            </a:r>
            <a:endParaRPr sz="2000"/>
          </a:p>
          <a:p>
            <a:pPr indent="0" lvl="0" marL="0" rtl="0" algn="l">
              <a:lnSpc>
                <a:spcPct val="115000"/>
              </a:lnSpc>
              <a:spcBef>
                <a:spcPts val="1200"/>
              </a:spcBef>
              <a:spcAft>
                <a:spcPts val="0"/>
              </a:spcAft>
              <a:buNone/>
            </a:pPr>
            <a:r>
              <a:rPr lang="en-GB" sz="2000"/>
              <a:t>The Data Product Canvas consists of ten building </a:t>
            </a:r>
            <a:r>
              <a:rPr lang="en-GB" sz="2000">
                <a:solidFill>
                  <a:srgbClr val="E36C09"/>
                </a:solidFill>
              </a:rPr>
              <a:t>blocks</a:t>
            </a:r>
            <a:r>
              <a:rPr lang="en-GB" sz="2000"/>
              <a:t>: </a:t>
            </a:r>
            <a:endParaRPr sz="2000"/>
          </a:p>
          <a:p>
            <a:pPr indent="-298450" lvl="0" marL="457200" rtl="0" algn="l">
              <a:lnSpc>
                <a:spcPct val="115000"/>
              </a:lnSpc>
              <a:spcBef>
                <a:spcPts val="1200"/>
              </a:spcBef>
              <a:spcAft>
                <a:spcPts val="0"/>
              </a:spcAft>
              <a:buClr>
                <a:srgbClr val="E36C09"/>
              </a:buClr>
              <a:buSzPts val="1100"/>
              <a:buChar char="•"/>
            </a:pPr>
            <a:r>
              <a:rPr lang="en-GB" sz="2000">
                <a:solidFill>
                  <a:srgbClr val="E36C09"/>
                </a:solidFill>
              </a:rPr>
              <a:t>Domain</a:t>
            </a:r>
            <a:endParaRPr sz="2000">
              <a:solidFill>
                <a:srgbClr val="E36C09"/>
              </a:solidFill>
            </a:endParaRPr>
          </a:p>
          <a:p>
            <a:pPr indent="-298450" lvl="0" marL="457200" rtl="0" algn="l">
              <a:lnSpc>
                <a:spcPct val="115000"/>
              </a:lnSpc>
              <a:spcBef>
                <a:spcPts val="0"/>
              </a:spcBef>
              <a:spcAft>
                <a:spcPts val="0"/>
              </a:spcAft>
              <a:buClr>
                <a:srgbClr val="E36C09"/>
              </a:buClr>
              <a:buSzPts val="1100"/>
              <a:buChar char="•"/>
            </a:pPr>
            <a:r>
              <a:rPr lang="en-GB" sz="2000">
                <a:solidFill>
                  <a:srgbClr val="E36C09"/>
                </a:solidFill>
              </a:rPr>
              <a:t>Data Product Name</a:t>
            </a:r>
            <a:endParaRPr sz="2000">
              <a:solidFill>
                <a:srgbClr val="E36C09"/>
              </a:solidFill>
            </a:endParaRPr>
          </a:p>
          <a:p>
            <a:pPr indent="-298450" lvl="0" marL="457200" rtl="0" algn="l">
              <a:lnSpc>
                <a:spcPct val="115000"/>
              </a:lnSpc>
              <a:spcBef>
                <a:spcPts val="0"/>
              </a:spcBef>
              <a:spcAft>
                <a:spcPts val="0"/>
              </a:spcAft>
              <a:buSzPts val="1100"/>
              <a:buChar char="•"/>
            </a:pPr>
            <a:r>
              <a:rPr lang="en-GB" sz="2000">
                <a:solidFill>
                  <a:srgbClr val="E36C09"/>
                </a:solidFill>
              </a:rPr>
              <a:t>Consumer and Use Case</a:t>
            </a:r>
            <a:r>
              <a:rPr lang="en-GB" sz="2000"/>
              <a:t>: describes the reason behind the existence of the data product.</a:t>
            </a:r>
            <a:endParaRPr sz="2000"/>
          </a:p>
          <a:p>
            <a:pPr indent="-298450" lvl="0" marL="457200" rtl="0" algn="l">
              <a:lnSpc>
                <a:spcPct val="115000"/>
              </a:lnSpc>
              <a:spcBef>
                <a:spcPts val="0"/>
              </a:spcBef>
              <a:spcAft>
                <a:spcPts val="0"/>
              </a:spcAft>
              <a:buSzPts val="1100"/>
              <a:buChar char="•"/>
            </a:pPr>
            <a:r>
              <a:rPr lang="en-GB" sz="2000">
                <a:solidFill>
                  <a:srgbClr val="E36C09"/>
                </a:solidFill>
              </a:rPr>
              <a:t>Output Port</a:t>
            </a:r>
            <a:r>
              <a:rPr lang="en-GB" sz="2000"/>
              <a:t>: define the format and consumption protocol in which data can be exposed. </a:t>
            </a:r>
            <a:endParaRPr sz="2000"/>
          </a:p>
        </p:txBody>
      </p:sp>
      <p:sp>
        <p:nvSpPr>
          <p:cNvPr id="619" name="Google Shape;619;g15106479295_0_980"/>
          <p:cNvSpPr txBox="1"/>
          <p:nvPr>
            <p:ph idx="1" type="body"/>
          </p:nvPr>
        </p:nvSpPr>
        <p:spPr>
          <a:xfrm>
            <a:off x="6096000" y="1768700"/>
            <a:ext cx="5198400" cy="4526100"/>
          </a:xfrm>
          <a:prstGeom prst="rect">
            <a:avLst/>
          </a:prstGeom>
          <a:noFill/>
          <a:ln>
            <a:noFill/>
          </a:ln>
        </p:spPr>
        <p:txBody>
          <a:bodyPr anchorCtr="0" anchor="t" bIns="45700" lIns="91425" spcFirstLastPara="1" rIns="91425" wrap="square" tIns="45700">
            <a:noAutofit/>
          </a:bodyPr>
          <a:lstStyle/>
          <a:p>
            <a:pPr indent="-298450" lvl="0" marL="457200" rtl="0" algn="l">
              <a:lnSpc>
                <a:spcPct val="115000"/>
              </a:lnSpc>
              <a:spcBef>
                <a:spcPts val="1200"/>
              </a:spcBef>
              <a:spcAft>
                <a:spcPts val="0"/>
              </a:spcAft>
              <a:buClr>
                <a:srgbClr val="E36C09"/>
              </a:buClr>
              <a:buSzPts val="1100"/>
              <a:buChar char="•"/>
            </a:pPr>
            <a:r>
              <a:rPr lang="en-GB" sz="2000">
                <a:solidFill>
                  <a:srgbClr val="E36C09"/>
                </a:solidFill>
              </a:rPr>
              <a:t>Metadata</a:t>
            </a:r>
            <a:endParaRPr sz="2000">
              <a:solidFill>
                <a:srgbClr val="E36C09"/>
              </a:solidFill>
            </a:endParaRPr>
          </a:p>
          <a:p>
            <a:pPr indent="-298450" lvl="0" marL="457200" rtl="0" algn="l">
              <a:lnSpc>
                <a:spcPct val="115000"/>
              </a:lnSpc>
              <a:spcBef>
                <a:spcPts val="0"/>
              </a:spcBef>
              <a:spcAft>
                <a:spcPts val="0"/>
              </a:spcAft>
              <a:buSzPts val="1100"/>
              <a:buChar char="•"/>
            </a:pPr>
            <a:r>
              <a:rPr lang="en-GB" sz="2000">
                <a:solidFill>
                  <a:srgbClr val="E36C09"/>
                </a:solidFill>
              </a:rPr>
              <a:t>Input Ports</a:t>
            </a:r>
            <a:r>
              <a:rPr lang="en-GB" sz="2000"/>
              <a:t>: describes the input data for the future data product.</a:t>
            </a:r>
            <a:endParaRPr sz="2000"/>
          </a:p>
          <a:p>
            <a:pPr indent="-298450" lvl="0" marL="457200" rtl="0" algn="l">
              <a:lnSpc>
                <a:spcPct val="115000"/>
              </a:lnSpc>
              <a:spcBef>
                <a:spcPts val="0"/>
              </a:spcBef>
              <a:spcAft>
                <a:spcPts val="0"/>
              </a:spcAft>
              <a:buSzPts val="1100"/>
              <a:buChar char="•"/>
            </a:pPr>
            <a:r>
              <a:rPr lang="en-GB" sz="2000">
                <a:solidFill>
                  <a:srgbClr val="E36C09"/>
                </a:solidFill>
              </a:rPr>
              <a:t>Data Product Design</a:t>
            </a:r>
            <a:r>
              <a:rPr lang="en-GB" sz="2000"/>
              <a:t>: to specify everything between the input and output ports. </a:t>
            </a:r>
            <a:endParaRPr sz="2000"/>
          </a:p>
          <a:p>
            <a:pPr indent="-298450" lvl="0" marL="457200" rtl="0" algn="l">
              <a:lnSpc>
                <a:spcPct val="115000"/>
              </a:lnSpc>
              <a:spcBef>
                <a:spcPts val="0"/>
              </a:spcBef>
              <a:spcAft>
                <a:spcPts val="0"/>
              </a:spcAft>
              <a:buSzPts val="1100"/>
              <a:buChar char="•"/>
            </a:pPr>
            <a:r>
              <a:rPr lang="en-GB" sz="2000">
                <a:solidFill>
                  <a:srgbClr val="E36C09"/>
                </a:solidFill>
              </a:rPr>
              <a:t>Observability</a:t>
            </a:r>
            <a:r>
              <a:rPr lang="en-GB" sz="2000"/>
              <a:t>: Quality Metrics, operational Metrics.</a:t>
            </a:r>
            <a:endParaRPr sz="2000"/>
          </a:p>
          <a:p>
            <a:pPr indent="-298450" lvl="0" marL="457200" rtl="0" algn="l">
              <a:lnSpc>
                <a:spcPct val="115000"/>
              </a:lnSpc>
              <a:spcBef>
                <a:spcPts val="0"/>
              </a:spcBef>
              <a:spcAft>
                <a:spcPts val="0"/>
              </a:spcAft>
              <a:buSzPts val="1100"/>
              <a:buChar char="•"/>
            </a:pPr>
            <a:r>
              <a:rPr lang="en-GB" sz="2000">
                <a:solidFill>
                  <a:srgbClr val="E36C09"/>
                </a:solidFill>
              </a:rPr>
              <a:t>Ubiquitous Language</a:t>
            </a:r>
            <a:r>
              <a:rPr lang="en-GB" sz="2000"/>
              <a:t>: a common language that is shared between everyone involved in the project. </a:t>
            </a:r>
            <a:endParaRPr sz="2000"/>
          </a:p>
          <a:p>
            <a:pPr indent="-298450" lvl="0" marL="457200" rtl="0" algn="l">
              <a:lnSpc>
                <a:spcPct val="115000"/>
              </a:lnSpc>
              <a:spcBef>
                <a:spcPts val="0"/>
              </a:spcBef>
              <a:spcAft>
                <a:spcPts val="0"/>
              </a:spcAft>
              <a:buSzPts val="1100"/>
              <a:buChar char="•"/>
            </a:pPr>
            <a:r>
              <a:rPr lang="en-GB" sz="2000">
                <a:solidFill>
                  <a:srgbClr val="E36C09"/>
                </a:solidFill>
              </a:rPr>
              <a:t>Classification</a:t>
            </a:r>
            <a:r>
              <a:rPr lang="en-GB" sz="2000"/>
              <a:t>: specify the nature of the exposed data</a:t>
            </a:r>
            <a:endParaRPr sz="2000"/>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g15106479295_0_100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25" name="Google Shape;625;g15106479295_0_1009"/>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Template</a:t>
            </a:r>
            <a:endParaRPr sz="4400">
              <a:solidFill>
                <a:schemeClr val="dk1"/>
              </a:solidFill>
              <a:latin typeface="Calibri"/>
              <a:ea typeface="Calibri"/>
              <a:cs typeface="Calibri"/>
              <a:sym typeface="Calibri"/>
            </a:endParaRPr>
          </a:p>
        </p:txBody>
      </p:sp>
      <p:sp>
        <p:nvSpPr>
          <p:cNvPr id="626" name="Google Shape;626;g15106479295_0_1009"/>
          <p:cNvSpPr txBox="1"/>
          <p:nvPr>
            <p:ph idx="1" type="body"/>
          </p:nvPr>
        </p:nvSpPr>
        <p:spPr>
          <a:xfrm>
            <a:off x="663775" y="1627125"/>
            <a:ext cx="52635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The proposed canvas is suitable for working collaboratively on data products design. </a:t>
            </a:r>
            <a:endParaRPr sz="2000"/>
          </a:p>
          <a:p>
            <a:pPr indent="0" lvl="0" marL="0" rtl="0" algn="l">
              <a:lnSpc>
                <a:spcPct val="115000"/>
              </a:lnSpc>
              <a:spcBef>
                <a:spcPts val="1200"/>
              </a:spcBef>
              <a:spcAft>
                <a:spcPts val="0"/>
              </a:spcAft>
              <a:buNone/>
            </a:pPr>
            <a:r>
              <a:rPr lang="en-GB" sz="2000"/>
              <a:t>The canvas might be easily used either plotted on paper or with the common online whiteboards like </a:t>
            </a:r>
            <a:r>
              <a:rPr lang="en-GB" sz="2000">
                <a:solidFill>
                  <a:srgbClr val="E36C09"/>
                </a:solidFill>
              </a:rPr>
              <a:t>Miro or Mural</a:t>
            </a:r>
            <a:r>
              <a:rPr lang="en-GB" sz="2000"/>
              <a:t>. </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t>Once your organization has created a collection of data products using the proposed data product canvas, you can start connecting all data products and produce an actual mesh. </a:t>
            </a:r>
            <a:endParaRPr sz="2000"/>
          </a:p>
        </p:txBody>
      </p:sp>
      <p:pic>
        <p:nvPicPr>
          <p:cNvPr id="627" name="Google Shape;627;g15106479295_0_1009"/>
          <p:cNvPicPr preferRelativeResize="0"/>
          <p:nvPr/>
        </p:nvPicPr>
        <p:blipFill>
          <a:blip r:embed="rId3">
            <a:alphaModFix/>
          </a:blip>
          <a:stretch>
            <a:fillRect/>
          </a:stretch>
        </p:blipFill>
        <p:spPr>
          <a:xfrm>
            <a:off x="6096000" y="1754225"/>
            <a:ext cx="5897251" cy="400140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g15106479295_0_1020"/>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dbt and Snowflake</a:t>
            </a:r>
            <a:endParaRPr/>
          </a:p>
        </p:txBody>
      </p:sp>
      <p:sp>
        <p:nvSpPr>
          <p:cNvPr id="633" name="Google Shape;633;g15106479295_0_1020"/>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634" name="Google Shape;634;g15106479295_0_102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g15106479295_0_102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40" name="Google Shape;640;g15106479295_0_102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dbt and Snowflake</a:t>
            </a:r>
            <a:endParaRPr sz="4400">
              <a:solidFill>
                <a:schemeClr val="dk1"/>
              </a:solidFill>
              <a:latin typeface="Calibri"/>
              <a:ea typeface="Calibri"/>
              <a:cs typeface="Calibri"/>
              <a:sym typeface="Calibri"/>
            </a:endParaRPr>
          </a:p>
        </p:txBody>
      </p:sp>
      <p:sp>
        <p:nvSpPr>
          <p:cNvPr id="641" name="Google Shape;641;g15106479295_0_1027"/>
          <p:cNvSpPr txBox="1"/>
          <p:nvPr>
            <p:ph idx="1" type="body"/>
          </p:nvPr>
        </p:nvSpPr>
        <p:spPr>
          <a:xfrm>
            <a:off x="663775" y="1627125"/>
            <a:ext cx="4808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uFill>
                  <a:noFill/>
                </a:uFill>
                <a:hlinkClick r:id="rId3">
                  <a:extLst>
                    <a:ext uri="{A12FA001-AC4F-418D-AE19-62706E023703}">
                      <ahyp:hlinkClr val="tx"/>
                    </a:ext>
                  </a:extLst>
                </a:hlinkClick>
              </a:rPr>
              <a:t>dbt</a:t>
            </a:r>
            <a:r>
              <a:rPr lang="en-GB" sz="2000">
                <a:solidFill>
                  <a:srgbClr val="E36C09"/>
                </a:solidFill>
              </a:rPr>
              <a:t> </a:t>
            </a:r>
            <a:r>
              <a:rPr lang="en-GB" sz="2000"/>
              <a:t>has emerged as the default framework to engineer analytical data. This is where you define and test your models. </a:t>
            </a:r>
            <a:endParaRPr sz="2000"/>
          </a:p>
          <a:p>
            <a:pPr indent="0" lvl="0" marL="0" rtl="0" algn="l">
              <a:lnSpc>
                <a:spcPct val="115000"/>
              </a:lnSpc>
              <a:spcBef>
                <a:spcPts val="1200"/>
              </a:spcBef>
              <a:spcAft>
                <a:spcPts val="0"/>
              </a:spcAft>
              <a:buNone/>
            </a:pPr>
            <a:r>
              <a:rPr lang="en-GB" sz="2000"/>
              <a:t>Compare it with Spring Boot in the microservices world. </a:t>
            </a:r>
            <a:endParaRPr sz="2000"/>
          </a:p>
          <a:p>
            <a:pPr indent="0" lvl="0" marL="0" rtl="0" algn="l">
              <a:lnSpc>
                <a:spcPct val="115000"/>
              </a:lnSpc>
              <a:spcBef>
                <a:spcPts val="1200"/>
              </a:spcBef>
              <a:spcAft>
                <a:spcPts val="0"/>
              </a:spcAft>
              <a:buNone/>
            </a:pPr>
            <a:r>
              <a:rPr lang="en-GB" sz="2000"/>
              <a:t>dbt has</a:t>
            </a:r>
            <a:r>
              <a:rPr lang="en-GB" sz="2000">
                <a:uFill>
                  <a:noFill/>
                </a:uFill>
                <a:hlinkClick r:id="rId4"/>
              </a:rPr>
              <a:t> adapters</a:t>
            </a:r>
            <a:r>
              <a:rPr lang="en-GB" sz="2000"/>
              <a:t> for most data warehouses, databases, and query engines. </a:t>
            </a:r>
            <a:endParaRPr sz="2000"/>
          </a:p>
          <a:p>
            <a:pPr indent="0" lvl="0" marL="0" rtl="0" algn="l">
              <a:lnSpc>
                <a:spcPct val="115000"/>
              </a:lnSpc>
              <a:spcBef>
                <a:spcPts val="1200"/>
              </a:spcBef>
              <a:spcAft>
                <a:spcPts val="1200"/>
              </a:spcAft>
              <a:buNone/>
            </a:pPr>
            <a:r>
              <a:t/>
            </a:r>
            <a:endParaRPr sz="2000"/>
          </a:p>
        </p:txBody>
      </p:sp>
      <p:sp>
        <p:nvSpPr>
          <p:cNvPr id="642" name="Google Shape;642;g15106479295_0_1027"/>
          <p:cNvSpPr txBox="1"/>
          <p:nvPr>
            <p:ph idx="1" type="body"/>
          </p:nvPr>
        </p:nvSpPr>
        <p:spPr>
          <a:xfrm>
            <a:off x="5558800" y="1627125"/>
            <a:ext cx="6023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Snowflake </a:t>
            </a:r>
            <a:r>
              <a:rPr lang="en-GB" sz="2000"/>
              <a:t>is a</a:t>
            </a:r>
            <a:r>
              <a:rPr b="1" lang="en-GB" sz="2000"/>
              <a:t> </a:t>
            </a:r>
            <a:r>
              <a:rPr lang="en-GB" sz="2000"/>
              <a:t>modern data warehouse. The key concepts to store and access data are tables and views, along with SQL queries. Snowflake can be compared with Google BigQuery, AWS Redshift and Azure Synapse. </a:t>
            </a:r>
            <a:endParaRPr sz="2000"/>
          </a:p>
          <a:p>
            <a:pPr indent="0" lvl="0" marL="0" rtl="0" algn="l">
              <a:lnSpc>
                <a:spcPct val="115000"/>
              </a:lnSpc>
              <a:spcBef>
                <a:spcPts val="1200"/>
              </a:spcBef>
              <a:spcAft>
                <a:spcPts val="0"/>
              </a:spcAft>
              <a:buNone/>
            </a:pPr>
            <a:r>
              <a:rPr lang="en-GB" sz="2000"/>
              <a:t>Snowflake is a great fit for dbt.</a:t>
            </a:r>
            <a:endParaRPr sz="2000"/>
          </a:p>
          <a:p>
            <a:pPr indent="0" lvl="0" marL="0" rtl="0" algn="l">
              <a:lnSpc>
                <a:spcPct val="115000"/>
              </a:lnSpc>
              <a:spcBef>
                <a:spcPts val="1200"/>
              </a:spcBef>
              <a:spcAft>
                <a:spcPts val="0"/>
              </a:spcAft>
              <a:buNone/>
            </a:pPr>
            <a:r>
              <a:rPr lang="en-GB" sz="2000"/>
              <a:t>Snowflake is built on cost-efficient object storage services to store data and compute instances to execute queries and DML operations. </a:t>
            </a:r>
            <a:endParaRPr sz="2000"/>
          </a:p>
          <a:p>
            <a:pPr indent="-355600" lvl="0" marL="457200" rtl="0" algn="l">
              <a:lnSpc>
                <a:spcPct val="115000"/>
              </a:lnSpc>
              <a:spcBef>
                <a:spcPts val="1200"/>
              </a:spcBef>
              <a:spcAft>
                <a:spcPts val="0"/>
              </a:spcAft>
              <a:buSzPts val="2000"/>
              <a:buFont typeface="Calibri"/>
              <a:buChar char="•"/>
            </a:pPr>
            <a:r>
              <a:rPr lang="en-GB" sz="2000">
                <a:solidFill>
                  <a:srgbClr val="E36C09"/>
                </a:solidFill>
              </a:rPr>
              <a:t>DML(Data Manipulation Language)</a:t>
            </a:r>
            <a:r>
              <a:rPr lang="en-GB" sz="2000"/>
              <a:t> operations:</a:t>
            </a:r>
            <a:r>
              <a:rPr lang="en-GB" sz="2000">
                <a:uFill>
                  <a:noFill/>
                </a:uFill>
                <a:hlinkClick r:id="rId5"/>
              </a:rPr>
              <a:t> Inserting and Updating</a:t>
            </a:r>
            <a:r>
              <a:rPr lang="en-GB" sz="2000"/>
              <a:t>,</a:t>
            </a:r>
            <a:r>
              <a:rPr lang="en-GB" sz="2000">
                <a:uFill>
                  <a:noFill/>
                </a:uFill>
                <a:hlinkClick r:id="rId6"/>
              </a:rPr>
              <a:t> Upserting</a:t>
            </a:r>
            <a:r>
              <a:rPr lang="en-GB" sz="2000"/>
              <a:t>,</a:t>
            </a:r>
            <a:r>
              <a:rPr lang="en-GB" sz="2000">
                <a:uFill>
                  <a:noFill/>
                </a:uFill>
                <a:hlinkClick r:id="rId7"/>
              </a:rPr>
              <a:t> Merging</a:t>
            </a:r>
            <a:r>
              <a:rPr lang="en-GB" sz="2000"/>
              <a:t>,</a:t>
            </a:r>
            <a:r>
              <a:rPr lang="en-GB" sz="2000">
                <a:uFill>
                  <a:noFill/>
                </a:uFill>
                <a:hlinkClick r:id="rId8"/>
              </a:rPr>
              <a:t> Deleting</a:t>
            </a:r>
            <a:r>
              <a:rPr lang="en-GB" sz="2000"/>
              <a:t>,</a:t>
            </a:r>
            <a:r>
              <a:rPr lang="en-GB" sz="2000">
                <a:uFill>
                  <a:noFill/>
                </a:uFill>
                <a:hlinkClick r:id="rId9"/>
              </a:rPr>
              <a:t> Restoring Deleted records</a:t>
            </a:r>
            <a:r>
              <a:rPr lang="en-GB" sz="2000"/>
              <a:t> and</a:t>
            </a:r>
            <a:r>
              <a:rPr lang="en-GB" sz="2000">
                <a:uFill>
                  <a:noFill/>
                </a:uFill>
                <a:hlinkClick r:id="rId10"/>
              </a:rPr>
              <a:t> Converting Leads</a:t>
            </a:r>
            <a:r>
              <a:rPr lang="en-GB" sz="2000"/>
              <a:t>.</a:t>
            </a:r>
            <a:endParaRPr sz="2000"/>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g15106479295_0_104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48" name="Google Shape;648;g15106479295_0_104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Architecture</a:t>
            </a:r>
            <a:endParaRPr sz="4400">
              <a:solidFill>
                <a:schemeClr val="dk1"/>
              </a:solidFill>
              <a:latin typeface="Calibri"/>
              <a:ea typeface="Calibri"/>
              <a:cs typeface="Calibri"/>
              <a:sym typeface="Calibri"/>
            </a:endParaRPr>
          </a:p>
        </p:txBody>
      </p:sp>
      <p:pic>
        <p:nvPicPr>
          <p:cNvPr id="649" name="Google Shape;649;g15106479295_0_1047"/>
          <p:cNvPicPr preferRelativeResize="0"/>
          <p:nvPr/>
        </p:nvPicPr>
        <p:blipFill>
          <a:blip r:embed="rId3">
            <a:alphaModFix/>
          </a:blip>
          <a:stretch>
            <a:fillRect/>
          </a:stretch>
        </p:blipFill>
        <p:spPr>
          <a:xfrm>
            <a:off x="2772501" y="1570050"/>
            <a:ext cx="7316950" cy="5157750"/>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g15106479295_0_105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55" name="Google Shape;655;g15106479295_0_1059"/>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Architecture</a:t>
            </a:r>
            <a:endParaRPr sz="4400">
              <a:solidFill>
                <a:schemeClr val="dk1"/>
              </a:solidFill>
              <a:latin typeface="Calibri"/>
              <a:ea typeface="Calibri"/>
              <a:cs typeface="Calibri"/>
              <a:sym typeface="Calibri"/>
            </a:endParaRPr>
          </a:p>
        </p:txBody>
      </p:sp>
      <p:sp>
        <p:nvSpPr>
          <p:cNvPr id="656" name="Google Shape;656;g15106479295_0_1059"/>
          <p:cNvSpPr txBox="1"/>
          <p:nvPr>
            <p:ph idx="1" type="body"/>
          </p:nvPr>
        </p:nvSpPr>
        <p:spPr>
          <a:xfrm>
            <a:off x="663775" y="1627125"/>
            <a:ext cx="5577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uFill>
                  <a:noFill/>
                </a:uFill>
                <a:hlinkClick r:id="rId3">
                  <a:extLst>
                    <a:ext uri="{A12FA001-AC4F-418D-AE19-62706E023703}">
                      <ahyp:hlinkClr val="tx"/>
                    </a:ext>
                  </a:extLst>
                </a:hlinkClick>
              </a:rPr>
              <a:t>Dbt</a:t>
            </a:r>
            <a:endParaRPr sz="2000"/>
          </a:p>
          <a:p>
            <a:pPr indent="-355600" lvl="0" marL="457200" rtl="0" algn="l">
              <a:lnSpc>
                <a:spcPct val="115000"/>
              </a:lnSpc>
              <a:spcBef>
                <a:spcPts val="1200"/>
              </a:spcBef>
              <a:spcAft>
                <a:spcPts val="0"/>
              </a:spcAft>
              <a:buSzPts val="2000"/>
              <a:buChar char="•"/>
            </a:pPr>
            <a:r>
              <a:rPr lang="en-GB" sz="2000"/>
              <a:t>Trasformation: </a:t>
            </a:r>
            <a:r>
              <a:rPr lang="en-GB" sz="2000">
                <a:uFill>
                  <a:noFill/>
                </a:uFill>
                <a:hlinkClick r:id="rId4"/>
              </a:rPr>
              <a:t>to transform, clean, and aggregate data within your data warehouse.</a:t>
            </a:r>
            <a:r>
              <a:rPr lang="en-GB" sz="2000"/>
              <a:t> </a:t>
            </a:r>
            <a:r>
              <a:rPr lang="en-GB" sz="2000"/>
              <a:t>Instead, models are defined, configured, and documented in simple YML or YAML structures. </a:t>
            </a:r>
            <a:endParaRPr sz="2000"/>
          </a:p>
          <a:p>
            <a:pPr indent="-355600" lvl="1" marL="914400" rtl="0" algn="l">
              <a:lnSpc>
                <a:spcPct val="115000"/>
              </a:lnSpc>
              <a:spcBef>
                <a:spcPts val="0"/>
              </a:spcBef>
              <a:spcAft>
                <a:spcPts val="0"/>
              </a:spcAft>
              <a:buSzPts val="2000"/>
              <a:buFont typeface="Arial"/>
              <a:buChar char="–"/>
            </a:pPr>
            <a:r>
              <a:rPr lang="en-GB" sz="2000">
                <a:solidFill>
                  <a:srgbClr val="E36C09"/>
                </a:solidFill>
              </a:rPr>
              <a:t>YAML ("Yet Another Markup Language") </a:t>
            </a:r>
            <a:r>
              <a:rPr lang="en-GB" sz="2000"/>
              <a:t>is a text format used to specify data related to configuration.</a:t>
            </a:r>
            <a:endParaRPr sz="2000"/>
          </a:p>
          <a:p>
            <a:pPr indent="-355600" lvl="0" marL="457200" rtl="0" algn="l">
              <a:lnSpc>
                <a:spcPct val="115000"/>
              </a:lnSpc>
              <a:spcBef>
                <a:spcPts val="0"/>
              </a:spcBef>
              <a:spcAft>
                <a:spcPts val="0"/>
              </a:spcAft>
              <a:buSzPts val="2000"/>
              <a:buChar char="•"/>
            </a:pPr>
            <a:r>
              <a:rPr lang="en-GB" sz="2000"/>
              <a:t>Definition: </a:t>
            </a:r>
            <a:r>
              <a:rPr lang="en-GB" sz="2000">
                <a:uFill>
                  <a:noFill/>
                </a:uFill>
                <a:hlinkClick r:id="rId5"/>
              </a:rPr>
              <a:t>a model should be tagged as </a:t>
            </a:r>
            <a:r>
              <a:rPr lang="en-GB" sz="2000">
                <a:solidFill>
                  <a:srgbClr val="E36C09"/>
                </a:solidFill>
                <a:uFill>
                  <a:noFill/>
                </a:uFill>
                <a:hlinkClick r:id="rId6">
                  <a:extLst>
                    <a:ext uri="{A12FA001-AC4F-418D-AE19-62706E023703}">
                      <ahyp:hlinkClr val="tx"/>
                    </a:ext>
                  </a:extLst>
                </a:hlinkClick>
              </a:rPr>
              <a:t>data_product</a:t>
            </a:r>
            <a:r>
              <a:rPr lang="en-GB" sz="2000">
                <a:solidFill>
                  <a:srgbClr val="E36C09"/>
                </a:solidFill>
              </a:rPr>
              <a:t>.</a:t>
            </a:r>
            <a:endParaRPr sz="2000">
              <a:solidFill>
                <a:srgbClr val="E36C09"/>
              </a:solidFill>
            </a:endParaRPr>
          </a:p>
          <a:p>
            <a:pPr indent="-355600" lvl="0" marL="457200" rtl="0" algn="l">
              <a:lnSpc>
                <a:spcPct val="115000"/>
              </a:lnSpc>
              <a:spcBef>
                <a:spcPts val="0"/>
              </a:spcBef>
              <a:spcAft>
                <a:spcPts val="0"/>
              </a:spcAft>
              <a:buSzPts val="2000"/>
              <a:buChar char="•"/>
            </a:pPr>
            <a:r>
              <a:rPr lang="en-GB" sz="2000"/>
              <a:t>Test: </a:t>
            </a:r>
            <a:r>
              <a:rPr lang="en-GB" sz="2000">
                <a:uFill>
                  <a:noFill/>
                </a:uFill>
                <a:hlinkClick r:id="rId7"/>
              </a:rPr>
              <a:t>to verify data when running any transformation</a:t>
            </a:r>
            <a:r>
              <a:rPr lang="en-GB" sz="2000"/>
              <a:t>. </a:t>
            </a:r>
            <a:r>
              <a:rPr lang="en-GB" sz="2000">
                <a:uFill>
                  <a:noFill/>
                </a:uFill>
                <a:hlinkClick r:id="rId8"/>
              </a:rPr>
              <a:t>More complex tests are written as </a:t>
            </a:r>
            <a:r>
              <a:rPr lang="en-GB" sz="2000">
                <a:solidFill>
                  <a:srgbClr val="E36C09"/>
                </a:solidFill>
                <a:uFill>
                  <a:noFill/>
                </a:uFill>
                <a:hlinkClick r:id="rId9">
                  <a:extLst>
                    <a:ext uri="{A12FA001-AC4F-418D-AE19-62706E023703}">
                      <ahyp:hlinkClr val="tx"/>
                    </a:ext>
                  </a:extLst>
                </a:hlinkClick>
              </a:rPr>
              <a:t>SQL statements</a:t>
            </a:r>
            <a:endParaRPr sz="2000">
              <a:solidFill>
                <a:srgbClr val="E36C09"/>
              </a:solidFill>
            </a:endParaRPr>
          </a:p>
        </p:txBody>
      </p:sp>
      <p:sp>
        <p:nvSpPr>
          <p:cNvPr id="657" name="Google Shape;657;g15106479295_0_1059"/>
          <p:cNvSpPr txBox="1"/>
          <p:nvPr>
            <p:ph idx="1" type="body"/>
          </p:nvPr>
        </p:nvSpPr>
        <p:spPr>
          <a:xfrm>
            <a:off x="5998500" y="1736175"/>
            <a:ext cx="58395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Snowflake</a:t>
            </a:r>
            <a:endParaRPr sz="2000">
              <a:solidFill>
                <a:srgbClr val="E36C09"/>
              </a:solidFill>
            </a:endParaRPr>
          </a:p>
          <a:p>
            <a:pPr indent="-355600" lvl="0" marL="457200" rtl="0" algn="l">
              <a:lnSpc>
                <a:spcPct val="115000"/>
              </a:lnSpc>
              <a:spcBef>
                <a:spcPts val="1200"/>
              </a:spcBef>
              <a:spcAft>
                <a:spcPts val="0"/>
              </a:spcAft>
              <a:buSzPts val="2000"/>
              <a:buFont typeface="Calibri"/>
              <a:buChar char="•"/>
            </a:pPr>
            <a:r>
              <a:rPr lang="en-GB" sz="2000"/>
              <a:t>Query Engine</a:t>
            </a:r>
            <a:endParaRPr sz="2000"/>
          </a:p>
          <a:p>
            <a:pPr indent="-355600" lvl="0" marL="457200" rtl="0" algn="l">
              <a:lnSpc>
                <a:spcPct val="115000"/>
              </a:lnSpc>
              <a:spcBef>
                <a:spcPts val="0"/>
              </a:spcBef>
              <a:spcAft>
                <a:spcPts val="0"/>
              </a:spcAft>
              <a:buSzPts val="2000"/>
              <a:buChar char="•"/>
            </a:pPr>
            <a:r>
              <a:rPr lang="en-GB" sz="2000"/>
              <a:t>Object storage, Storage: </a:t>
            </a:r>
            <a:r>
              <a:rPr lang="en-GB" sz="2000">
                <a:uFill>
                  <a:noFill/>
                </a:uFill>
                <a:hlinkClick r:id="rId10"/>
              </a:rPr>
              <a:t>stores data in tables that are logically organized in databases and schemas.</a:t>
            </a:r>
            <a:r>
              <a:rPr lang="en-GB" sz="2000"/>
              <a:t> </a:t>
            </a:r>
            <a:endParaRPr sz="2000"/>
          </a:p>
          <a:p>
            <a:pPr indent="-355600" lvl="0" marL="457200" rtl="0" algn="l">
              <a:lnSpc>
                <a:spcPct val="115000"/>
              </a:lnSpc>
              <a:spcBef>
                <a:spcPts val="0"/>
              </a:spcBef>
              <a:spcAft>
                <a:spcPts val="0"/>
              </a:spcAft>
              <a:buSzPts val="2000"/>
              <a:buChar char="•"/>
            </a:pPr>
            <a:r>
              <a:rPr lang="en-GB" sz="2000"/>
              <a:t>Dashboard: </a:t>
            </a:r>
            <a:r>
              <a:rPr lang="en-GB" sz="2000"/>
              <a:t>Snowflake`s Web UI </a:t>
            </a:r>
            <a:r>
              <a:rPr lang="en-GB" sz="2000">
                <a:solidFill>
                  <a:srgbClr val="E36C09"/>
                </a:solidFill>
              </a:rPr>
              <a:t>Snowsight </a:t>
            </a:r>
            <a:r>
              <a:rPr lang="en-GB" sz="2000"/>
              <a:t>has some basic support to visualize data in dashboards. </a:t>
            </a:r>
            <a:endParaRPr sz="2000"/>
          </a:p>
          <a:p>
            <a:pPr indent="-355600" lvl="0" marL="457200" rtl="0" algn="l">
              <a:lnSpc>
                <a:spcPct val="115000"/>
              </a:lnSpc>
              <a:spcBef>
                <a:spcPts val="0"/>
              </a:spcBef>
              <a:spcAft>
                <a:spcPts val="0"/>
              </a:spcAft>
              <a:buSzPts val="2000"/>
              <a:buFont typeface="Calibri"/>
              <a:buChar char="•"/>
            </a:pPr>
            <a:r>
              <a:rPr lang="en-GB" sz="2000"/>
              <a:t>Dataset</a:t>
            </a:r>
            <a:endParaRPr sz="2000"/>
          </a:p>
          <a:p>
            <a:pPr indent="-355600" lvl="0" marL="457200" rtl="0" algn="l">
              <a:lnSpc>
                <a:spcPct val="115000"/>
              </a:lnSpc>
              <a:spcBef>
                <a:spcPts val="0"/>
              </a:spcBef>
              <a:spcAft>
                <a:spcPts val="0"/>
              </a:spcAft>
              <a:buSzPts val="2000"/>
              <a:buChar char="•"/>
            </a:pPr>
            <a:r>
              <a:rPr lang="en-GB" sz="2000"/>
              <a:t>Access Management: </a:t>
            </a:r>
            <a:r>
              <a:rPr lang="en-GB" sz="2000"/>
              <a:t>As permission management might get complex.</a:t>
            </a:r>
            <a:endParaRPr sz="2000"/>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g15106479295_0_898"/>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Google Cloud BigQuery</a:t>
            </a:r>
            <a:endParaRPr/>
          </a:p>
        </p:txBody>
      </p:sp>
      <p:sp>
        <p:nvSpPr>
          <p:cNvPr id="663" name="Google Shape;663;g15106479295_0_898"/>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664" name="Google Shape;664;g15106479295_0_89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g15106479295_0_108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70" name="Google Shape;670;g15106479295_0_1084"/>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Google Cloud BigQuery</a:t>
            </a:r>
            <a:endParaRPr sz="4400">
              <a:solidFill>
                <a:schemeClr val="dk1"/>
              </a:solidFill>
              <a:latin typeface="Calibri"/>
              <a:ea typeface="Calibri"/>
              <a:cs typeface="Calibri"/>
              <a:sym typeface="Calibri"/>
            </a:endParaRPr>
          </a:p>
        </p:txBody>
      </p:sp>
      <p:pic>
        <p:nvPicPr>
          <p:cNvPr id="671" name="Google Shape;671;g15106479295_0_1084"/>
          <p:cNvPicPr preferRelativeResize="0"/>
          <p:nvPr/>
        </p:nvPicPr>
        <p:blipFill>
          <a:blip r:embed="rId3">
            <a:alphaModFix/>
          </a:blip>
          <a:stretch>
            <a:fillRect/>
          </a:stretch>
        </p:blipFill>
        <p:spPr>
          <a:xfrm>
            <a:off x="2277000" y="1473950"/>
            <a:ext cx="7638000" cy="5384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15106479295_0_131"/>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Model Engineering</a:t>
            </a:r>
            <a:endParaRPr/>
          </a:p>
        </p:txBody>
      </p:sp>
      <p:sp>
        <p:nvSpPr>
          <p:cNvPr id="125" name="Google Shape;125;g15106479295_0_131"/>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126" name="Google Shape;126;g15106479295_0_131"/>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GB"/>
              <a:t>‹#›</a:t>
            </a:fld>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g15106479295_0_110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77" name="Google Shape;677;g15106479295_0_1103"/>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Google Cloud BigQuery</a:t>
            </a:r>
            <a:endParaRPr sz="4400">
              <a:solidFill>
                <a:schemeClr val="dk1"/>
              </a:solidFill>
              <a:latin typeface="Calibri"/>
              <a:ea typeface="Calibri"/>
              <a:cs typeface="Calibri"/>
              <a:sym typeface="Calibri"/>
            </a:endParaRPr>
          </a:p>
        </p:txBody>
      </p:sp>
      <p:sp>
        <p:nvSpPr>
          <p:cNvPr id="678" name="Google Shape;678;g15106479295_0_1103"/>
          <p:cNvSpPr txBox="1"/>
          <p:nvPr>
            <p:ph idx="1" type="body"/>
          </p:nvPr>
        </p:nvSpPr>
        <p:spPr>
          <a:xfrm>
            <a:off x="663775" y="1627125"/>
            <a:ext cx="5577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Google Cloud Platform is </a:t>
            </a:r>
            <a:r>
              <a:rPr lang="en-GB" sz="2000">
                <a:solidFill>
                  <a:srgbClr val="E36C09"/>
                </a:solidFill>
              </a:rPr>
              <a:t>a Serverless, highly scalable, and cost-effective multicloud data warehouse designed</a:t>
            </a:r>
            <a:r>
              <a:rPr lang="en-GB" sz="2000"/>
              <a:t> for business agility. </a:t>
            </a:r>
            <a:endParaRPr sz="2000"/>
          </a:p>
          <a:p>
            <a:pPr indent="0" lvl="0" marL="0" rtl="0" algn="l">
              <a:lnSpc>
                <a:spcPct val="115000"/>
              </a:lnSpc>
              <a:spcBef>
                <a:spcPts val="1200"/>
              </a:spcBef>
              <a:spcAft>
                <a:spcPts val="0"/>
              </a:spcAft>
              <a:buNone/>
            </a:pPr>
            <a:r>
              <a:rPr lang="en-GB" sz="2000"/>
              <a:t>Many Data Mesh implementations rely on Google Cloud Platform (GCP) as a common infrastructure, at least for analytical data.</a:t>
            </a:r>
            <a:endParaRPr sz="2000"/>
          </a:p>
          <a:p>
            <a:pPr indent="0" lvl="0" marL="0" rtl="0" algn="l">
              <a:lnSpc>
                <a:spcPct val="115000"/>
              </a:lnSpc>
              <a:spcBef>
                <a:spcPts val="1200"/>
              </a:spcBef>
              <a:spcAft>
                <a:spcPts val="1200"/>
              </a:spcAft>
              <a:buNone/>
            </a:pPr>
            <a:r>
              <a:rPr lang="en-GB" sz="2000"/>
              <a:t>Everything is available as developer-friendly self-service. The on-demand query performance of BigQuery is remarkable, especially for large data sets. </a:t>
            </a:r>
            <a:endParaRPr sz="2000"/>
          </a:p>
        </p:txBody>
      </p:sp>
      <p:sp>
        <p:nvSpPr>
          <p:cNvPr id="679" name="Google Shape;679;g15106479295_0_1103"/>
          <p:cNvSpPr txBox="1"/>
          <p:nvPr>
            <p:ph idx="1" type="body"/>
          </p:nvPr>
        </p:nvSpPr>
        <p:spPr>
          <a:xfrm>
            <a:off x="6395750" y="1790375"/>
            <a:ext cx="5577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BigQuery is the central component for </a:t>
            </a:r>
            <a:r>
              <a:rPr lang="en-GB" sz="2000">
                <a:solidFill>
                  <a:srgbClr val="E36C09"/>
                </a:solidFill>
              </a:rPr>
              <a:t>storing analytical data</a:t>
            </a:r>
            <a:r>
              <a:rPr lang="en-GB" sz="2000"/>
              <a:t>. BigQuery is a columnar data store and can perform efficient JOIN operations with large data sets. </a:t>
            </a:r>
            <a:endParaRPr sz="2000"/>
          </a:p>
          <a:p>
            <a:pPr indent="0" lvl="0" marL="0" rtl="0" algn="l">
              <a:lnSpc>
                <a:spcPct val="115000"/>
              </a:lnSpc>
              <a:spcBef>
                <a:spcPts val="1200"/>
              </a:spcBef>
              <a:spcAft>
                <a:spcPts val="1200"/>
              </a:spcAft>
              <a:buNone/>
            </a:pPr>
            <a:r>
              <a:rPr lang="en-GB" sz="2000"/>
              <a:t>Data Products are usually simple BigQuery tables or views in a special dataset. The access to these data is managed by the domain team with Google IAM roles. </a:t>
            </a:r>
            <a:endParaRPr sz="2000"/>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g15106479295_0_109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685" name="Google Shape;685;g15106479295_0_109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Features</a:t>
            </a:r>
            <a:endParaRPr sz="4400">
              <a:solidFill>
                <a:schemeClr val="dk1"/>
              </a:solidFill>
              <a:latin typeface="Calibri"/>
              <a:ea typeface="Calibri"/>
              <a:cs typeface="Calibri"/>
              <a:sym typeface="Calibri"/>
            </a:endParaRPr>
          </a:p>
        </p:txBody>
      </p:sp>
      <p:sp>
        <p:nvSpPr>
          <p:cNvPr id="686" name="Google Shape;686;g15106479295_0_1096"/>
          <p:cNvSpPr txBox="1"/>
          <p:nvPr>
            <p:ph idx="1" type="body"/>
          </p:nvPr>
        </p:nvSpPr>
        <p:spPr>
          <a:xfrm>
            <a:off x="674600" y="1540450"/>
            <a:ext cx="55776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lang="en-GB" sz="2000">
                <a:solidFill>
                  <a:srgbClr val="E36C09"/>
                </a:solidFill>
              </a:rPr>
              <a:t>Serverless</a:t>
            </a:r>
            <a:r>
              <a:rPr lang="en-GB" sz="2000"/>
              <a:t>: you can focus on data and analysis rather than worrying about upgrading, securing, or managing the infrastructure.</a:t>
            </a:r>
            <a:endParaRPr sz="2000"/>
          </a:p>
          <a:p>
            <a:pPr indent="-355600" lvl="0" marL="457200" rtl="0" algn="l">
              <a:lnSpc>
                <a:spcPct val="115000"/>
              </a:lnSpc>
              <a:spcBef>
                <a:spcPts val="0"/>
              </a:spcBef>
              <a:spcAft>
                <a:spcPts val="0"/>
              </a:spcAft>
              <a:buSzPts val="2000"/>
              <a:buChar char="●"/>
            </a:pPr>
            <a:r>
              <a:rPr lang="en-GB" sz="2000">
                <a:solidFill>
                  <a:srgbClr val="E36C09"/>
                </a:solidFill>
              </a:rPr>
              <a:t>Built-in ML and AI integrations</a:t>
            </a:r>
            <a:r>
              <a:rPr lang="en-GB" sz="2000"/>
              <a:t>: Besides bringing ML to your data with</a:t>
            </a:r>
            <a:r>
              <a:rPr lang="en-GB" sz="2000">
                <a:solidFill>
                  <a:srgbClr val="292929"/>
                </a:solidFill>
                <a:uFill>
                  <a:noFill/>
                </a:uFill>
                <a:hlinkClick r:id="rId3">
                  <a:extLst>
                    <a:ext uri="{A12FA001-AC4F-418D-AE19-62706E023703}">
                      <ahyp:hlinkClr val="tx"/>
                    </a:ext>
                  </a:extLst>
                </a:hlinkClick>
              </a:rPr>
              <a:t> BigQuery ML</a:t>
            </a:r>
            <a:r>
              <a:rPr lang="en-GB" sz="2000">
                <a:solidFill>
                  <a:srgbClr val="292929"/>
                </a:solidFill>
              </a:rPr>
              <a:t>, integrations with</a:t>
            </a:r>
            <a:r>
              <a:rPr lang="en-GB" sz="2000">
                <a:solidFill>
                  <a:srgbClr val="292929"/>
                </a:solidFill>
                <a:uFill>
                  <a:noFill/>
                </a:uFill>
                <a:hlinkClick r:id="rId4">
                  <a:extLst>
                    <a:ext uri="{A12FA001-AC4F-418D-AE19-62706E023703}">
                      <ahyp:hlinkClr val="tx"/>
                    </a:ext>
                  </a:extLst>
                </a:hlinkClick>
              </a:rPr>
              <a:t> Vertex AI</a:t>
            </a:r>
            <a:r>
              <a:rPr lang="en-GB" sz="2000">
                <a:solidFill>
                  <a:srgbClr val="292929"/>
                </a:solidFill>
              </a:rPr>
              <a:t> and</a:t>
            </a:r>
            <a:r>
              <a:rPr lang="en-GB" sz="2000">
                <a:solidFill>
                  <a:srgbClr val="292929"/>
                </a:solidFill>
                <a:uFill>
                  <a:noFill/>
                </a:uFill>
                <a:hlinkClick r:id="rId5">
                  <a:extLst>
                    <a:ext uri="{A12FA001-AC4F-418D-AE19-62706E023703}">
                      <ahyp:hlinkClr val="tx"/>
                    </a:ext>
                  </a:extLst>
                </a:hlinkClick>
              </a:rPr>
              <a:t> TensorFlow</a:t>
            </a:r>
            <a:r>
              <a:rPr lang="en-GB" sz="2000">
                <a:solidFill>
                  <a:srgbClr val="292929"/>
                </a:solidFill>
              </a:rPr>
              <a:t> e</a:t>
            </a:r>
            <a:r>
              <a:rPr lang="en-GB" sz="2000"/>
              <a:t>nable you to train and execute powerful models on structured data in minutes, with just SQL.</a:t>
            </a:r>
            <a:endParaRPr sz="2000"/>
          </a:p>
          <a:p>
            <a:pPr indent="-355600" lvl="0" marL="457200" rtl="0" algn="l">
              <a:lnSpc>
                <a:spcPct val="115000"/>
              </a:lnSpc>
              <a:spcBef>
                <a:spcPts val="0"/>
              </a:spcBef>
              <a:spcAft>
                <a:spcPts val="0"/>
              </a:spcAft>
              <a:buSzPts val="2000"/>
              <a:buChar char="●"/>
            </a:pPr>
            <a:r>
              <a:rPr lang="en-GB" sz="2000">
                <a:solidFill>
                  <a:srgbClr val="E36C09"/>
                </a:solidFill>
              </a:rPr>
              <a:t>Real-time analytics</a:t>
            </a:r>
            <a:r>
              <a:rPr lang="en-GB" sz="2000"/>
              <a:t>: making your latest business data immediately available for analysis.</a:t>
            </a:r>
            <a:endParaRPr sz="2000"/>
          </a:p>
          <a:p>
            <a:pPr indent="-355600" lvl="0" marL="457200" rtl="0" algn="l">
              <a:lnSpc>
                <a:spcPct val="115000"/>
              </a:lnSpc>
              <a:spcBef>
                <a:spcPts val="0"/>
              </a:spcBef>
              <a:spcAft>
                <a:spcPts val="0"/>
              </a:spcAft>
              <a:buSzPts val="2000"/>
              <a:buChar char="●"/>
            </a:pPr>
            <a:r>
              <a:rPr lang="en-GB" sz="2000">
                <a:solidFill>
                  <a:srgbClr val="E36C09"/>
                </a:solidFill>
              </a:rPr>
              <a:t>Real-time change data capture and replication</a:t>
            </a:r>
            <a:r>
              <a:rPr lang="en-GB" sz="2000"/>
              <a:t>: Synchronize data across heterogeneous databases, storage systems, and applications reliably and with minimal latency.</a:t>
            </a:r>
            <a:endParaRPr sz="2000"/>
          </a:p>
          <a:p>
            <a:pPr indent="0" lvl="0" marL="0" rtl="0" algn="l">
              <a:lnSpc>
                <a:spcPct val="115000"/>
              </a:lnSpc>
              <a:spcBef>
                <a:spcPts val="1200"/>
              </a:spcBef>
              <a:spcAft>
                <a:spcPts val="1200"/>
              </a:spcAft>
              <a:buNone/>
            </a:pPr>
            <a:r>
              <a:t/>
            </a:r>
            <a:endParaRPr sz="2000"/>
          </a:p>
        </p:txBody>
      </p:sp>
      <p:sp>
        <p:nvSpPr>
          <p:cNvPr id="687" name="Google Shape;687;g15106479295_0_1096"/>
          <p:cNvSpPr txBox="1"/>
          <p:nvPr>
            <p:ph idx="1" type="body"/>
          </p:nvPr>
        </p:nvSpPr>
        <p:spPr>
          <a:xfrm>
            <a:off x="6406600" y="1540450"/>
            <a:ext cx="57393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lang="en-GB" sz="2000">
                <a:solidFill>
                  <a:srgbClr val="E36C09"/>
                </a:solidFill>
              </a:rPr>
              <a:t>Automatic high availability</a:t>
            </a:r>
            <a:r>
              <a:rPr lang="en-GB" sz="2000"/>
              <a:t>: BigQuery transparently and automatically provides highly durable, replicated storage in multiple locations</a:t>
            </a:r>
            <a:endParaRPr sz="2000"/>
          </a:p>
          <a:p>
            <a:pPr indent="-355600" lvl="0" marL="457200" rtl="0" algn="l">
              <a:lnSpc>
                <a:spcPct val="115000"/>
              </a:lnSpc>
              <a:spcBef>
                <a:spcPts val="0"/>
              </a:spcBef>
              <a:spcAft>
                <a:spcPts val="0"/>
              </a:spcAft>
              <a:buSzPts val="2000"/>
              <a:buChar char="●"/>
            </a:pPr>
            <a:r>
              <a:rPr lang="en-GB" sz="2000">
                <a:solidFill>
                  <a:srgbClr val="E36C09"/>
                </a:solidFill>
              </a:rPr>
              <a:t>Standard SQL:</a:t>
            </a:r>
            <a:r>
              <a:rPr lang="en-GB" sz="2000"/>
              <a:t> BigQuery supports a standard SQL.</a:t>
            </a:r>
            <a:endParaRPr sz="2000"/>
          </a:p>
          <a:p>
            <a:pPr indent="-355600" lvl="0" marL="457200" rtl="0" algn="l">
              <a:lnSpc>
                <a:spcPct val="115000"/>
              </a:lnSpc>
              <a:spcBef>
                <a:spcPts val="0"/>
              </a:spcBef>
              <a:spcAft>
                <a:spcPts val="0"/>
              </a:spcAft>
              <a:buSzPts val="2000"/>
              <a:buFont typeface="Calibri"/>
              <a:buChar char="●"/>
            </a:pPr>
            <a:r>
              <a:rPr lang="en-GB" sz="2000"/>
              <a:t>Materialized Views: allowing you to quickly get answers to your questions.</a:t>
            </a:r>
            <a:endParaRPr sz="2000"/>
          </a:p>
          <a:p>
            <a:pPr indent="-355600" lvl="0" marL="457200" rtl="0" algn="l">
              <a:lnSpc>
                <a:spcPct val="115000"/>
              </a:lnSpc>
              <a:spcBef>
                <a:spcPts val="0"/>
              </a:spcBef>
              <a:spcAft>
                <a:spcPts val="0"/>
              </a:spcAft>
              <a:buSzPts val="2000"/>
              <a:buChar char="●"/>
            </a:pPr>
            <a:r>
              <a:rPr lang="en-GB" sz="2000">
                <a:solidFill>
                  <a:srgbClr val="E36C09"/>
                </a:solidFill>
              </a:rPr>
              <a:t>Storage and compute separation</a:t>
            </a:r>
            <a:r>
              <a:rPr lang="en-GB" sz="2000"/>
              <a:t>: to choose the storage and processing solutions.</a:t>
            </a:r>
            <a:endParaRPr sz="2000"/>
          </a:p>
          <a:p>
            <a:pPr indent="-355600" lvl="0" marL="457200" rtl="0" algn="l">
              <a:lnSpc>
                <a:spcPct val="115000"/>
              </a:lnSpc>
              <a:spcBef>
                <a:spcPts val="0"/>
              </a:spcBef>
              <a:spcAft>
                <a:spcPts val="0"/>
              </a:spcAft>
              <a:buSzPts val="2000"/>
              <a:buChar char="●"/>
            </a:pPr>
            <a:r>
              <a:rPr lang="en-GB" sz="2000">
                <a:solidFill>
                  <a:srgbClr val="E36C09"/>
                </a:solidFill>
              </a:rPr>
              <a:t>Automatic backup and easy restore</a:t>
            </a:r>
            <a:r>
              <a:rPr lang="en-GB" sz="2000"/>
              <a:t>: BigQuery automatically replicates data and keeps a seven-day history of changes.</a:t>
            </a:r>
            <a:endParaRPr sz="2000"/>
          </a:p>
          <a:p>
            <a:pPr indent="-355600" lvl="0" marL="457200" rtl="0" algn="l">
              <a:lnSpc>
                <a:spcPct val="115000"/>
              </a:lnSpc>
              <a:spcBef>
                <a:spcPts val="0"/>
              </a:spcBef>
              <a:spcAft>
                <a:spcPts val="0"/>
              </a:spcAft>
              <a:buSzPts val="2000"/>
              <a:buChar char="●"/>
            </a:pPr>
            <a:r>
              <a:rPr lang="en-GB" sz="2000">
                <a:solidFill>
                  <a:srgbClr val="E36C09"/>
                </a:solidFill>
              </a:rPr>
              <a:t>BigQuery data transfer service</a:t>
            </a:r>
            <a:r>
              <a:rPr lang="en-GB" sz="2000"/>
              <a:t>: The</a:t>
            </a:r>
            <a:r>
              <a:rPr lang="en-GB" sz="2000">
                <a:uFill>
                  <a:noFill/>
                </a:uFill>
                <a:hlinkClick r:id="rId6"/>
              </a:rPr>
              <a:t> BigQuery Data Transfer Service</a:t>
            </a:r>
            <a:r>
              <a:rPr lang="en-GB" sz="2000"/>
              <a:t> automatically transfers data from external data sources.</a:t>
            </a:r>
            <a:endParaRPr sz="2000"/>
          </a:p>
          <a:p>
            <a:pPr indent="0" lvl="0" marL="0" rtl="0" algn="l">
              <a:lnSpc>
                <a:spcPct val="115000"/>
              </a:lnSpc>
              <a:spcBef>
                <a:spcPts val="1200"/>
              </a:spcBef>
              <a:spcAft>
                <a:spcPts val="1200"/>
              </a:spcAft>
              <a:buNone/>
            </a:pPr>
            <a:r>
              <a:t/>
            </a:r>
            <a:endParaRPr sz="2000"/>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g15106479295_0_1076"/>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Google Dataplex</a:t>
            </a:r>
            <a:endParaRPr/>
          </a:p>
        </p:txBody>
      </p:sp>
      <p:sp>
        <p:nvSpPr>
          <p:cNvPr id="693" name="Google Shape;693;g15106479295_0_1076"/>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694" name="Google Shape;694;g15106479295_0_107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g15106479295_0_112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00" name="Google Shape;700;g15106479295_0_1129"/>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Announcement</a:t>
            </a:r>
            <a:endParaRPr sz="4400">
              <a:solidFill>
                <a:schemeClr val="dk1"/>
              </a:solidFill>
              <a:latin typeface="Calibri"/>
              <a:ea typeface="Calibri"/>
              <a:cs typeface="Calibri"/>
              <a:sym typeface="Calibri"/>
            </a:endParaRPr>
          </a:p>
        </p:txBody>
      </p:sp>
      <p:sp>
        <p:nvSpPr>
          <p:cNvPr id="701" name="Google Shape;701;g15106479295_0_1129"/>
          <p:cNvSpPr txBox="1"/>
          <p:nvPr>
            <p:ph idx="1" type="body"/>
          </p:nvPr>
        </p:nvSpPr>
        <p:spPr>
          <a:xfrm>
            <a:off x="674600" y="1540450"/>
            <a:ext cx="109077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Google announced</a:t>
            </a:r>
            <a:r>
              <a:rPr lang="en-GB" sz="2000">
                <a:uFill>
                  <a:noFill/>
                </a:uFill>
                <a:hlinkClick r:id="rId3"/>
              </a:rPr>
              <a:t> Dataplex</a:t>
            </a:r>
            <a:r>
              <a:rPr lang="en-GB" sz="2000"/>
              <a:t> to </a:t>
            </a:r>
            <a:r>
              <a:rPr lang="en-GB" sz="2000">
                <a:solidFill>
                  <a:srgbClr val="E36C09"/>
                </a:solidFill>
              </a:rPr>
              <a:t>centrally manage, monitor and govern data and promotes it for data mesh use cases.</a:t>
            </a:r>
            <a:endParaRPr sz="2000">
              <a:solidFill>
                <a:srgbClr val="E36C09"/>
              </a:solidFill>
            </a:endParaRPr>
          </a:p>
          <a:p>
            <a:pPr indent="0" lvl="0" marL="0" rtl="0" algn="l">
              <a:lnSpc>
                <a:spcPct val="115000"/>
              </a:lnSpc>
              <a:spcBef>
                <a:spcPts val="1200"/>
              </a:spcBef>
              <a:spcAft>
                <a:spcPts val="0"/>
              </a:spcAft>
              <a:buNone/>
            </a:pPr>
            <a:r>
              <a:rPr lang="en-GB" sz="2000"/>
              <a:t>Dataplex is an intelligent data fabric that helps you unify distributed data and automate data management and governance across that data to power analytics at scale.</a:t>
            </a:r>
            <a:endParaRPr sz="2000"/>
          </a:p>
          <a:p>
            <a:pPr indent="0" lvl="0" marL="0" rtl="0" algn="l">
              <a:lnSpc>
                <a:spcPct val="115000"/>
              </a:lnSpc>
              <a:spcBef>
                <a:spcPts val="1200"/>
              </a:spcBef>
              <a:spcAft>
                <a:spcPts val="0"/>
              </a:spcAft>
              <a:buNone/>
            </a:pPr>
            <a:r>
              <a:rPr lang="en-GB" sz="2000"/>
              <a:t>Dataplex enables standardization and unification of metadata, security policies, governance, classification, and data lifecycle management across this distributed data.</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uFill>
                  <a:noFill/>
                </a:uFill>
                <a:hlinkClick r:id="rId4"/>
              </a:rPr>
              <a:t>Dataplex</a:t>
            </a:r>
            <a:r>
              <a:rPr lang="en-GB" sz="2000"/>
              <a:t> enables you to </a:t>
            </a:r>
            <a:r>
              <a:rPr lang="en-GB" sz="2000">
                <a:solidFill>
                  <a:srgbClr val="E36C09"/>
                </a:solidFill>
              </a:rPr>
              <a:t>unify data–distributed across data lakes, data warehouses, and data marts</a:t>
            </a:r>
            <a:r>
              <a:rPr lang="en-GB" sz="2000"/>
              <a:t>.</a:t>
            </a:r>
            <a:endParaRPr sz="2000"/>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g15106479295_0_114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07" name="Google Shape;707;g15106479295_0_1142"/>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Unification</a:t>
            </a:r>
            <a:endParaRPr sz="4400">
              <a:solidFill>
                <a:schemeClr val="dk1"/>
              </a:solidFill>
              <a:latin typeface="Calibri"/>
              <a:ea typeface="Calibri"/>
              <a:cs typeface="Calibri"/>
              <a:sym typeface="Calibri"/>
            </a:endParaRPr>
          </a:p>
        </p:txBody>
      </p:sp>
      <p:sp>
        <p:nvSpPr>
          <p:cNvPr id="708" name="Google Shape;708;g15106479295_0_1142"/>
          <p:cNvSpPr txBox="1"/>
          <p:nvPr>
            <p:ph idx="1" type="body"/>
          </p:nvPr>
        </p:nvSpPr>
        <p:spPr>
          <a:xfrm>
            <a:off x="674600" y="1540450"/>
            <a:ext cx="54801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lang="en-GB" sz="2000">
                <a:solidFill>
                  <a:srgbClr val="E36C09"/>
                </a:solidFill>
              </a:rPr>
              <a:t>D</a:t>
            </a:r>
            <a:r>
              <a:rPr lang="en-GB" sz="2000">
                <a:solidFill>
                  <a:srgbClr val="E36C09"/>
                </a:solidFill>
                <a:uFill>
                  <a:noFill/>
                </a:uFill>
                <a:hlinkClick r:id="rId3">
                  <a:extLst>
                    <a:ext uri="{A12FA001-AC4F-418D-AE19-62706E023703}">
                      <ahyp:hlinkClr val="tx"/>
                    </a:ext>
                  </a:extLst>
                </a:hlinkClick>
              </a:rPr>
              <a:t>ata warehouse:</a:t>
            </a:r>
            <a:r>
              <a:rPr lang="en-GB" sz="2000"/>
              <a:t> is a system that aggregates data from multiple sources into a single, central, consistent data store to support artificial intelligence (AI) and machine learning.</a:t>
            </a:r>
            <a:endParaRPr sz="2000"/>
          </a:p>
          <a:p>
            <a:pPr indent="-355600" lvl="0" marL="457200" rtl="0" algn="l">
              <a:lnSpc>
                <a:spcPct val="115000"/>
              </a:lnSpc>
              <a:spcBef>
                <a:spcPts val="0"/>
              </a:spcBef>
              <a:spcAft>
                <a:spcPts val="0"/>
              </a:spcAft>
              <a:buSzPts val="2000"/>
              <a:buChar char="●"/>
            </a:pPr>
            <a:r>
              <a:rPr lang="en-GB" sz="2000">
                <a:solidFill>
                  <a:srgbClr val="E36C09"/>
                </a:solidFill>
              </a:rPr>
              <a:t>Data marts:</a:t>
            </a:r>
            <a:r>
              <a:rPr lang="en-GB" sz="2000"/>
              <a:t> is a subset of a data warehouse focused on a particular line of business, department, or subject area. Data marts make specific data available to a defined group of users, which allows those users to quickly access critical insights without wasting time searching through an entire data warehouse.</a:t>
            </a:r>
            <a:endParaRPr sz="2000"/>
          </a:p>
        </p:txBody>
      </p:sp>
      <p:sp>
        <p:nvSpPr>
          <p:cNvPr id="709" name="Google Shape;709;g15106479295_0_1142"/>
          <p:cNvSpPr txBox="1"/>
          <p:nvPr>
            <p:ph idx="1" type="body"/>
          </p:nvPr>
        </p:nvSpPr>
        <p:spPr>
          <a:xfrm>
            <a:off x="6330750" y="1627125"/>
            <a:ext cx="5480100" cy="4526100"/>
          </a:xfrm>
          <a:prstGeom prst="rect">
            <a:avLst/>
          </a:prstGeom>
          <a:noFill/>
          <a:ln>
            <a:noFill/>
          </a:ln>
        </p:spPr>
        <p:txBody>
          <a:bodyPr anchorCtr="0" anchor="t" bIns="45700" lIns="91425" spcFirstLastPara="1" rIns="91425" wrap="square" tIns="45700">
            <a:noAutofit/>
          </a:bodyPr>
          <a:lstStyle/>
          <a:p>
            <a:pPr indent="-355600" lvl="0" marL="457200" rtl="0" algn="l">
              <a:lnSpc>
                <a:spcPct val="115000"/>
              </a:lnSpc>
              <a:spcBef>
                <a:spcPts val="1200"/>
              </a:spcBef>
              <a:spcAft>
                <a:spcPts val="0"/>
              </a:spcAft>
              <a:buSzPts val="2000"/>
              <a:buChar char="●"/>
            </a:pPr>
            <a:r>
              <a:rPr lang="en-GB" sz="2000">
                <a:solidFill>
                  <a:srgbClr val="E36C09"/>
                </a:solidFill>
              </a:rPr>
              <a:t>Data lake:</a:t>
            </a:r>
            <a:r>
              <a:rPr lang="en-GB" sz="2000"/>
              <a:t> provides massive storage of unstructured or raw data fed via multiple sources, but the information has not yet been processed or prepared for analysis. As a result of being able to store data in a raw format, data lakes are more accessible and cost-effective than data warehouses.</a:t>
            </a:r>
            <a:endParaRPr sz="2000"/>
          </a:p>
          <a:p>
            <a:pPr indent="0" lvl="0" marL="0" rtl="0" algn="l">
              <a:lnSpc>
                <a:spcPct val="115000"/>
              </a:lnSpc>
              <a:spcBef>
                <a:spcPts val="1200"/>
              </a:spcBef>
              <a:spcAft>
                <a:spcPts val="1200"/>
              </a:spcAft>
              <a:buNone/>
            </a:pPr>
            <a:r>
              <a:t/>
            </a:r>
            <a:endParaRPr sz="2000"/>
          </a:p>
        </p:txBody>
      </p:sp>
      <p:pic>
        <p:nvPicPr>
          <p:cNvPr id="710" name="Google Shape;710;g15106479295_0_1142"/>
          <p:cNvPicPr preferRelativeResize="0"/>
          <p:nvPr/>
        </p:nvPicPr>
        <p:blipFill>
          <a:blip r:embed="rId4">
            <a:alphaModFix/>
          </a:blip>
          <a:stretch>
            <a:fillRect/>
          </a:stretch>
        </p:blipFill>
        <p:spPr>
          <a:xfrm>
            <a:off x="6154700" y="4105675"/>
            <a:ext cx="5983705" cy="2752325"/>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g15106479295_0_1122"/>
          <p:cNvSpPr txBox="1"/>
          <p:nvPr>
            <p:ph type="ctrTitle"/>
          </p:nvPr>
        </p:nvSpPr>
        <p:spPr>
          <a:xfrm>
            <a:off x="914400" y="2130426"/>
            <a:ext cx="10363200" cy="1470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uFill>
                  <a:noFill/>
                </a:uFill>
                <a:hlinkClick r:id="rId3"/>
              </a:rPr>
              <a:t>Kubernetes</a:t>
            </a:r>
            <a:endParaRPr/>
          </a:p>
        </p:txBody>
      </p:sp>
      <p:sp>
        <p:nvSpPr>
          <p:cNvPr id="716" name="Google Shape;716;g15106479295_0_1122"/>
          <p:cNvSpPr txBox="1"/>
          <p:nvPr>
            <p:ph idx="1" type="subTitle"/>
          </p:nvPr>
        </p:nvSpPr>
        <p:spPr>
          <a:xfrm>
            <a:off x="1828800" y="3886200"/>
            <a:ext cx="8534400" cy="17526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rgbClr val="888888"/>
              </a:buClr>
              <a:buSzPts val="3200"/>
              <a:buNone/>
            </a:pPr>
            <a:r>
              <a:t/>
            </a:r>
            <a:endParaRPr/>
          </a:p>
        </p:txBody>
      </p:sp>
      <p:sp>
        <p:nvSpPr>
          <p:cNvPr id="717" name="Google Shape;717;g15106479295_0_112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g15106479295_0_116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23" name="Google Shape;723;g15106479295_0_1163"/>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endParaRPr sz="4400">
              <a:solidFill>
                <a:schemeClr val="dk1"/>
              </a:solidFill>
              <a:latin typeface="Calibri"/>
              <a:ea typeface="Calibri"/>
              <a:cs typeface="Calibri"/>
              <a:sym typeface="Calibri"/>
            </a:endParaRPr>
          </a:p>
        </p:txBody>
      </p:sp>
      <p:sp>
        <p:nvSpPr>
          <p:cNvPr id="724" name="Google Shape;724;g15106479295_0_1163"/>
          <p:cNvSpPr txBox="1"/>
          <p:nvPr>
            <p:ph idx="1" type="body"/>
          </p:nvPr>
        </p:nvSpPr>
        <p:spPr>
          <a:xfrm>
            <a:off x="674600" y="1540450"/>
            <a:ext cx="54801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None/>
            </a:pPr>
            <a:r>
              <a:rPr lang="en-GB" sz="2000">
                <a:solidFill>
                  <a:srgbClr val="E36C09"/>
                </a:solidFill>
              </a:rPr>
              <a:t>Kubernetes is an open source container orchestration platform</a:t>
            </a:r>
            <a:r>
              <a:rPr lang="en-GB" sz="2000"/>
              <a:t> developed and open-sourced by Google in 2014. Kubernetes has since become the de facto standard for container orchestration, due to its popularity among users, the flexibility it confers to them, the support it has gained from cloud computing and software vendors, and the degree of portability it offers between on-premises and public cloud environments. It provides a powerful declarative API to run applications in a group of Docker hosts, called a Kubernetes cluster.</a:t>
            </a:r>
            <a:endParaRPr sz="2000"/>
          </a:p>
        </p:txBody>
      </p:sp>
      <p:sp>
        <p:nvSpPr>
          <p:cNvPr id="725" name="Google Shape;725;g15106479295_0_1163"/>
          <p:cNvSpPr txBox="1"/>
          <p:nvPr>
            <p:ph idx="1" type="body"/>
          </p:nvPr>
        </p:nvSpPr>
        <p:spPr>
          <a:xfrm>
            <a:off x="6330750" y="1627125"/>
            <a:ext cx="54801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None/>
            </a:pPr>
            <a:r>
              <a:rPr lang="en-GB" sz="2000"/>
              <a:t>Kubernetes will allocate the hosts, start the containers, monitor them, and start a new instance if one of them fails. Finally, the major cloud providers all provide managed Kubernetes services; users do not even have to install and maintain Kubernetes itself. If an application or a model is packaged as a Docker container, users can directly submit it, and the service will provision the required machines to run one or several instances of the container inside Kubernetes.</a:t>
            </a:r>
            <a:endParaRPr sz="2000"/>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g15106479295_0_117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31" name="Google Shape;731;g15106479295_0_1173"/>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endParaRPr sz="4400">
              <a:solidFill>
                <a:schemeClr val="dk1"/>
              </a:solidFill>
              <a:latin typeface="Calibri"/>
              <a:ea typeface="Calibri"/>
              <a:cs typeface="Calibri"/>
              <a:sym typeface="Calibri"/>
            </a:endParaRPr>
          </a:p>
        </p:txBody>
      </p:sp>
      <p:sp>
        <p:nvSpPr>
          <p:cNvPr id="732" name="Google Shape;732;g15106479295_0_1173"/>
          <p:cNvSpPr txBox="1"/>
          <p:nvPr>
            <p:ph idx="1" type="body"/>
          </p:nvPr>
        </p:nvSpPr>
        <p:spPr>
          <a:xfrm>
            <a:off x="674600" y="1627125"/>
            <a:ext cx="109728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Docker with Kubernetes </a:t>
            </a:r>
            <a:r>
              <a:rPr lang="en-GB" sz="2000"/>
              <a:t>can provide a powerful infrastructure to host applications, including ML models. Leveraging these products greatly simplifies the implementation of the deployment strategies—like blue-green deployments or canary releases— although they are not aware of the nature of the deployed applications and thus can’t natively manage the ML performance analysis. </a:t>
            </a:r>
            <a:endParaRPr sz="2000"/>
          </a:p>
          <a:p>
            <a:pPr indent="0" lvl="0" marL="0" rtl="0" algn="l">
              <a:lnSpc>
                <a:spcPct val="115000"/>
              </a:lnSpc>
              <a:spcBef>
                <a:spcPts val="1200"/>
              </a:spcBef>
              <a:spcAft>
                <a:spcPts val="1200"/>
              </a:spcAft>
              <a:buNone/>
            </a:pPr>
            <a:r>
              <a:rPr lang="en-GB" sz="2000"/>
              <a:t>Another major advantage of this type of infrastructure is the ability to easily </a:t>
            </a:r>
            <a:r>
              <a:rPr lang="en-GB" sz="2000">
                <a:solidFill>
                  <a:srgbClr val="E36C09"/>
                </a:solidFill>
              </a:rPr>
              <a:t>scale </a:t>
            </a:r>
            <a:r>
              <a:rPr lang="en-GB" sz="2000"/>
              <a:t>the model’s deployment.</a:t>
            </a:r>
            <a:endParaRPr sz="2000"/>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g15106479295_0_1240"/>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38" name="Google Shape;738;g15106479295_0_1240"/>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architecture</a:t>
            </a:r>
            <a:endParaRPr sz="4400">
              <a:solidFill>
                <a:schemeClr val="dk1"/>
              </a:solidFill>
              <a:latin typeface="Calibri"/>
              <a:ea typeface="Calibri"/>
              <a:cs typeface="Calibri"/>
              <a:sym typeface="Calibri"/>
            </a:endParaRPr>
          </a:p>
        </p:txBody>
      </p:sp>
      <p:pic>
        <p:nvPicPr>
          <p:cNvPr id="739" name="Google Shape;739;g15106479295_0_1240"/>
          <p:cNvPicPr preferRelativeResize="0"/>
          <p:nvPr/>
        </p:nvPicPr>
        <p:blipFill>
          <a:blip r:embed="rId4">
            <a:alphaModFix/>
          </a:blip>
          <a:stretch>
            <a:fillRect/>
          </a:stretch>
        </p:blipFill>
        <p:spPr>
          <a:xfrm>
            <a:off x="6560200" y="2534363"/>
            <a:ext cx="5368549" cy="2711625"/>
          </a:xfrm>
          <a:prstGeom prst="rect">
            <a:avLst/>
          </a:prstGeom>
          <a:noFill/>
          <a:ln>
            <a:noFill/>
          </a:ln>
        </p:spPr>
      </p:pic>
      <p:sp>
        <p:nvSpPr>
          <p:cNvPr id="740" name="Google Shape;740;g15106479295_0_1240"/>
          <p:cNvSpPr txBox="1"/>
          <p:nvPr>
            <p:ph idx="1" type="body"/>
          </p:nvPr>
        </p:nvSpPr>
        <p:spPr>
          <a:xfrm>
            <a:off x="674600" y="1627125"/>
            <a:ext cx="5556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Kubernetes takes a hierarchical approach to managing the various resources that it is responsible for, with each layer hiding the complexity beneath it.</a:t>
            </a:r>
            <a:endParaRPr sz="2000"/>
          </a:p>
          <a:p>
            <a:pPr indent="0" lvl="0" marL="0" rtl="0" algn="l">
              <a:lnSpc>
                <a:spcPct val="115000"/>
              </a:lnSpc>
              <a:spcBef>
                <a:spcPts val="1200"/>
              </a:spcBef>
              <a:spcAft>
                <a:spcPts val="1200"/>
              </a:spcAft>
              <a:buNone/>
            </a:pPr>
            <a:r>
              <a:rPr lang="en-GB" sz="2000"/>
              <a:t>The highest-level concept in Kubernetes is the </a:t>
            </a:r>
            <a:r>
              <a:rPr lang="en-GB" sz="2000">
                <a:solidFill>
                  <a:srgbClr val="E36C09"/>
                </a:solidFill>
              </a:rPr>
              <a:t>cluster</a:t>
            </a:r>
            <a:r>
              <a:rPr lang="en-GB" sz="2000"/>
              <a:t>. A Kubernetes cluster consists of at least one </a:t>
            </a:r>
            <a:r>
              <a:rPr lang="en-GB" sz="2000">
                <a:solidFill>
                  <a:srgbClr val="E36C09"/>
                </a:solidFill>
              </a:rPr>
              <a:t>Kubernetes Master</a:t>
            </a:r>
            <a:r>
              <a:rPr lang="en-GB" sz="2000"/>
              <a:t> which controls multiple worker machines called nodes. Clusters abstract their underlying computing resources, allowing users to deploy workloads to the cluster, as opposed to on particular </a:t>
            </a:r>
            <a:r>
              <a:rPr lang="en-GB" sz="2000">
                <a:solidFill>
                  <a:srgbClr val="E36C09"/>
                </a:solidFill>
              </a:rPr>
              <a:t>nodes</a:t>
            </a:r>
            <a:r>
              <a:rPr lang="en-GB" sz="2000"/>
              <a:t>.</a:t>
            </a:r>
            <a:endParaRPr sz="2000"/>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g15106479295_0_1258"/>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46" name="Google Shape;746;g15106479295_0_1258"/>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architecture</a:t>
            </a:r>
            <a:endParaRPr sz="4400">
              <a:solidFill>
                <a:schemeClr val="dk1"/>
              </a:solidFill>
              <a:latin typeface="Calibri"/>
              <a:ea typeface="Calibri"/>
              <a:cs typeface="Calibri"/>
              <a:sym typeface="Calibri"/>
            </a:endParaRPr>
          </a:p>
        </p:txBody>
      </p:sp>
      <p:pic>
        <p:nvPicPr>
          <p:cNvPr id="747" name="Google Shape;747;g15106479295_0_1258"/>
          <p:cNvPicPr preferRelativeResize="0"/>
          <p:nvPr/>
        </p:nvPicPr>
        <p:blipFill>
          <a:blip r:embed="rId4">
            <a:alphaModFix/>
          </a:blip>
          <a:stretch>
            <a:fillRect/>
          </a:stretch>
        </p:blipFill>
        <p:spPr>
          <a:xfrm>
            <a:off x="6560200" y="2534363"/>
            <a:ext cx="5368549" cy="2711625"/>
          </a:xfrm>
          <a:prstGeom prst="rect">
            <a:avLst/>
          </a:prstGeom>
          <a:noFill/>
          <a:ln>
            <a:noFill/>
          </a:ln>
        </p:spPr>
      </p:pic>
      <p:sp>
        <p:nvSpPr>
          <p:cNvPr id="748" name="Google Shape;748;g15106479295_0_1258"/>
          <p:cNvSpPr txBox="1"/>
          <p:nvPr>
            <p:ph idx="1" type="body"/>
          </p:nvPr>
        </p:nvSpPr>
        <p:spPr>
          <a:xfrm>
            <a:off x="674600" y="1627125"/>
            <a:ext cx="5556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None/>
            </a:pPr>
            <a:r>
              <a:rPr lang="en-GB" sz="2000"/>
              <a:t>A </a:t>
            </a:r>
            <a:r>
              <a:rPr lang="en-GB" sz="2000">
                <a:solidFill>
                  <a:srgbClr val="E36C09"/>
                </a:solidFill>
              </a:rPr>
              <a:t>pod </a:t>
            </a:r>
            <a:r>
              <a:rPr lang="en-GB" sz="2000"/>
              <a:t>is a collection of one or more containers that share common configuration and are run on the same machine. It is the basic workload unit in Kubernetes. All containers within a pod share the same context, resources, and lifecycle. Resources include local and remote storage volumes and networking. All containers in a pod share an IP address and port space. To run containers in pods, Kubernetes uses a container runtime, such as Docker, running on each node.</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15106479295_0_35"/>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GB"/>
              <a:t>Model Training (Features Engineering)</a:t>
            </a:r>
            <a:endParaRPr/>
          </a:p>
        </p:txBody>
      </p:sp>
      <p:sp>
        <p:nvSpPr>
          <p:cNvPr id="132" name="Google Shape;132;g15106479295_0_35"/>
          <p:cNvSpPr txBox="1"/>
          <p:nvPr>
            <p:ph idx="1" type="body"/>
          </p:nvPr>
        </p:nvSpPr>
        <p:spPr>
          <a:xfrm>
            <a:off x="609600" y="1600200"/>
            <a:ext cx="10788900" cy="452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GB" sz="2000"/>
              <a:t>Feature engineering is the process of taking raw data from the selected datasets and transforming it into “features” that better represent the underlying problem to be solved.</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Features are </a:t>
            </a:r>
            <a:r>
              <a:rPr lang="en-GB" sz="2000">
                <a:solidFill>
                  <a:srgbClr val="E36C09"/>
                </a:solidFill>
              </a:rPr>
              <a:t>how data is presented to a model</a:t>
            </a:r>
            <a:r>
              <a:rPr lang="en-GB" sz="2000"/>
              <a:t>, serving to inform that model on things it may not infer by itself.</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Examples of how features may be engineered:</a:t>
            </a:r>
            <a:endParaRPr sz="2000"/>
          </a:p>
          <a:p>
            <a:pPr indent="-355600" lvl="0" marL="457200" rtl="0" algn="l">
              <a:lnSpc>
                <a:spcPct val="115000"/>
              </a:lnSpc>
              <a:spcBef>
                <a:spcPts val="1200"/>
              </a:spcBef>
              <a:spcAft>
                <a:spcPts val="0"/>
              </a:spcAft>
              <a:buSzPts val="2000"/>
              <a:buChar char="•"/>
            </a:pPr>
            <a:r>
              <a:rPr lang="en-GB" sz="2000">
                <a:solidFill>
                  <a:srgbClr val="E36C09"/>
                </a:solidFill>
              </a:rPr>
              <a:t>Derivatives</a:t>
            </a:r>
            <a:r>
              <a:rPr lang="en-GB" sz="2000"/>
              <a:t>: Infer new information from existing information</a:t>
            </a:r>
            <a:endParaRPr sz="2000"/>
          </a:p>
          <a:p>
            <a:pPr indent="-355600" lvl="0" marL="457200" rtl="0" algn="l">
              <a:lnSpc>
                <a:spcPct val="115000"/>
              </a:lnSpc>
              <a:spcBef>
                <a:spcPts val="0"/>
              </a:spcBef>
              <a:spcAft>
                <a:spcPts val="0"/>
              </a:spcAft>
              <a:buSzPts val="2000"/>
              <a:buChar char="•"/>
            </a:pPr>
            <a:r>
              <a:rPr lang="en-GB" sz="2000">
                <a:solidFill>
                  <a:srgbClr val="E36C09"/>
                </a:solidFill>
              </a:rPr>
              <a:t>Enrichment</a:t>
            </a:r>
            <a:r>
              <a:rPr lang="en-GB" sz="2000"/>
              <a:t>: Add new external information</a:t>
            </a:r>
            <a:endParaRPr sz="2000"/>
          </a:p>
          <a:p>
            <a:pPr indent="-355600" lvl="0" marL="457200" rtl="0" algn="l">
              <a:lnSpc>
                <a:spcPct val="115000"/>
              </a:lnSpc>
              <a:spcBef>
                <a:spcPts val="0"/>
              </a:spcBef>
              <a:spcAft>
                <a:spcPts val="0"/>
              </a:spcAft>
              <a:buSzPts val="2000"/>
              <a:buChar char="•"/>
            </a:pPr>
            <a:r>
              <a:rPr lang="en-GB" sz="2000">
                <a:solidFill>
                  <a:srgbClr val="E36C09"/>
                </a:solidFill>
              </a:rPr>
              <a:t>Encoding</a:t>
            </a:r>
            <a:r>
              <a:rPr lang="en-GB" sz="2000"/>
              <a:t>: Present the same information differently</a:t>
            </a:r>
            <a:endParaRPr sz="2000"/>
          </a:p>
          <a:p>
            <a:pPr indent="-355600" lvl="0" marL="457200" rtl="0" algn="l">
              <a:lnSpc>
                <a:spcPct val="115000"/>
              </a:lnSpc>
              <a:spcBef>
                <a:spcPts val="0"/>
              </a:spcBef>
              <a:spcAft>
                <a:spcPts val="0"/>
              </a:spcAft>
              <a:buSzPts val="2000"/>
              <a:buChar char="•"/>
            </a:pPr>
            <a:r>
              <a:rPr lang="en-GB" sz="2000">
                <a:solidFill>
                  <a:srgbClr val="E36C09"/>
                </a:solidFill>
              </a:rPr>
              <a:t>Combination</a:t>
            </a:r>
            <a:r>
              <a:rPr lang="en-GB" sz="2000"/>
              <a:t>: Link features together</a:t>
            </a:r>
            <a:endParaRPr/>
          </a:p>
        </p:txBody>
      </p:sp>
      <p:sp>
        <p:nvSpPr>
          <p:cNvPr id="133" name="Google Shape;133;g15106479295_0_3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 name="Shape 752"/>
        <p:cNvGrpSpPr/>
        <p:nvPr/>
      </p:nvGrpSpPr>
      <p:grpSpPr>
        <a:xfrm>
          <a:off x="0" y="0"/>
          <a:ext cx="0" cy="0"/>
          <a:chOff x="0" y="0"/>
          <a:chExt cx="0" cy="0"/>
        </a:xfrm>
      </p:grpSpPr>
      <p:sp>
        <p:nvSpPr>
          <p:cNvPr id="753" name="Google Shape;753;g15106479295_0_126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54" name="Google Shape;754;g15106479295_0_1265"/>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architecture</a:t>
            </a:r>
            <a:endParaRPr sz="4400">
              <a:solidFill>
                <a:schemeClr val="dk1"/>
              </a:solidFill>
              <a:latin typeface="Calibri"/>
              <a:ea typeface="Calibri"/>
              <a:cs typeface="Calibri"/>
              <a:sym typeface="Calibri"/>
            </a:endParaRPr>
          </a:p>
        </p:txBody>
      </p:sp>
      <p:pic>
        <p:nvPicPr>
          <p:cNvPr id="755" name="Google Shape;755;g15106479295_0_1265"/>
          <p:cNvPicPr preferRelativeResize="0"/>
          <p:nvPr/>
        </p:nvPicPr>
        <p:blipFill>
          <a:blip r:embed="rId4">
            <a:alphaModFix/>
          </a:blip>
          <a:stretch>
            <a:fillRect/>
          </a:stretch>
        </p:blipFill>
        <p:spPr>
          <a:xfrm>
            <a:off x="6560200" y="2534363"/>
            <a:ext cx="5368549" cy="2711625"/>
          </a:xfrm>
          <a:prstGeom prst="rect">
            <a:avLst/>
          </a:prstGeom>
          <a:noFill/>
          <a:ln>
            <a:noFill/>
          </a:ln>
        </p:spPr>
      </p:pic>
      <p:sp>
        <p:nvSpPr>
          <p:cNvPr id="756" name="Google Shape;756;g15106479295_0_1265"/>
          <p:cNvSpPr txBox="1"/>
          <p:nvPr>
            <p:ph idx="1" type="body"/>
          </p:nvPr>
        </p:nvSpPr>
        <p:spPr>
          <a:xfrm>
            <a:off x="674600" y="1627125"/>
            <a:ext cx="5556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The master can be thought of as the “brain” of the cluster. It responds to cluster configuration and management requests submitted via the Kubernetes client or API. It is responsible for determining which pods are deployed to which nodes based on their respective requirements and capabilities, a process called </a:t>
            </a:r>
            <a:r>
              <a:rPr lang="en-GB" sz="2000">
                <a:solidFill>
                  <a:srgbClr val="E36C09"/>
                </a:solidFill>
              </a:rPr>
              <a:t>scheduling</a:t>
            </a:r>
            <a:r>
              <a:rPr lang="en-GB" sz="2000"/>
              <a:t>.</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t>Nodes in a Kubernetes cluster run an agent called the </a:t>
            </a:r>
            <a:r>
              <a:rPr lang="en-GB" sz="2000">
                <a:solidFill>
                  <a:srgbClr val="E36C09"/>
                </a:solidFill>
              </a:rPr>
              <a:t>kubelet </a:t>
            </a:r>
            <a:r>
              <a:rPr lang="en-GB" sz="2000"/>
              <a:t>that listens for instructions from the master and creates, runs, and destroys containers accordingly.</a:t>
            </a:r>
            <a:endParaRPr sz="2000"/>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g15106479295_0_1274"/>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62" name="Google Shape;762;g15106479295_0_1274"/>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architecture</a:t>
            </a:r>
            <a:endParaRPr sz="4400">
              <a:solidFill>
                <a:schemeClr val="dk1"/>
              </a:solidFill>
              <a:latin typeface="Calibri"/>
              <a:ea typeface="Calibri"/>
              <a:cs typeface="Calibri"/>
              <a:sym typeface="Calibri"/>
            </a:endParaRPr>
          </a:p>
        </p:txBody>
      </p:sp>
      <p:pic>
        <p:nvPicPr>
          <p:cNvPr id="763" name="Google Shape;763;g15106479295_0_1274"/>
          <p:cNvPicPr preferRelativeResize="0"/>
          <p:nvPr/>
        </p:nvPicPr>
        <p:blipFill>
          <a:blip r:embed="rId4">
            <a:alphaModFix/>
          </a:blip>
          <a:stretch>
            <a:fillRect/>
          </a:stretch>
        </p:blipFill>
        <p:spPr>
          <a:xfrm>
            <a:off x="6560200" y="2534363"/>
            <a:ext cx="5368549" cy="2711625"/>
          </a:xfrm>
          <a:prstGeom prst="rect">
            <a:avLst/>
          </a:prstGeom>
          <a:noFill/>
          <a:ln>
            <a:noFill/>
          </a:ln>
        </p:spPr>
      </p:pic>
      <p:sp>
        <p:nvSpPr>
          <p:cNvPr id="764" name="Google Shape;764;g15106479295_0_1274"/>
          <p:cNvSpPr txBox="1"/>
          <p:nvPr>
            <p:ph idx="1" type="body"/>
          </p:nvPr>
        </p:nvSpPr>
        <p:spPr>
          <a:xfrm>
            <a:off x="674600" y="1627125"/>
            <a:ext cx="55560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t>The user provides a plan that defines which pods to create and how to manage them. This plan can be specified via configuration documents which are sent to the cluster via Kubernetes’ APIs or client libraries. In this way, Kubernetes is said to be a </a:t>
            </a:r>
            <a:r>
              <a:rPr lang="en-GB" sz="2000">
                <a:solidFill>
                  <a:srgbClr val="E36C09"/>
                </a:solidFill>
              </a:rPr>
              <a:t>“declarative” system</a:t>
            </a:r>
            <a:r>
              <a:rPr lang="en-GB" sz="2000"/>
              <a:t>; users declare the state of the system they want, and Kubernetes tries to affect that state given the resources at its disposal.</a:t>
            </a:r>
            <a:endParaRPr sz="2000"/>
          </a:p>
          <a:p>
            <a:pPr indent="0" lvl="0" marL="0" rtl="0" algn="l">
              <a:lnSpc>
                <a:spcPct val="115000"/>
              </a:lnSpc>
              <a:spcBef>
                <a:spcPts val="1200"/>
              </a:spcBef>
              <a:spcAft>
                <a:spcPts val="1200"/>
              </a:spcAft>
              <a:buNone/>
            </a:pPr>
            <a:r>
              <a:rPr lang="en-GB" sz="2000"/>
              <a:t>When pods are scheduled to a node, the node pulls the appropriate container images from an image registry and coordinates with the local container runtime to launch the container.</a:t>
            </a:r>
            <a:endParaRPr sz="2000"/>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 name="Shape 768"/>
        <p:cNvGrpSpPr/>
        <p:nvPr/>
      </p:nvGrpSpPr>
      <p:grpSpPr>
        <a:xfrm>
          <a:off x="0" y="0"/>
          <a:ext cx="0" cy="0"/>
          <a:chOff x="0" y="0"/>
          <a:chExt cx="0" cy="0"/>
        </a:xfrm>
      </p:grpSpPr>
      <p:sp>
        <p:nvSpPr>
          <p:cNvPr id="769" name="Google Shape;769;g15106479295_0_128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70" name="Google Shape;770;g15106479295_0_1283"/>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Kubernetes for Machine and Deep Learning</a:t>
            </a:r>
            <a:endParaRPr sz="4400">
              <a:solidFill>
                <a:schemeClr val="dk1"/>
              </a:solidFill>
              <a:latin typeface="Calibri"/>
              <a:ea typeface="Calibri"/>
              <a:cs typeface="Calibri"/>
              <a:sym typeface="Calibri"/>
            </a:endParaRPr>
          </a:p>
        </p:txBody>
      </p:sp>
      <p:sp>
        <p:nvSpPr>
          <p:cNvPr id="771" name="Google Shape;771;g15106479295_0_1283"/>
          <p:cNvSpPr txBox="1"/>
          <p:nvPr>
            <p:ph idx="1" type="body"/>
          </p:nvPr>
        </p:nvSpPr>
        <p:spPr>
          <a:xfrm>
            <a:off x="674600" y="1627125"/>
            <a:ext cx="53067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Simplifying Data Management</a:t>
            </a:r>
            <a:endParaRPr sz="2000">
              <a:solidFill>
                <a:srgbClr val="E36C09"/>
              </a:solidFill>
            </a:endParaRPr>
          </a:p>
          <a:p>
            <a:pPr indent="-355600" lvl="0" marL="457200" rtl="0" algn="l">
              <a:lnSpc>
                <a:spcPct val="115000"/>
              </a:lnSpc>
              <a:spcBef>
                <a:spcPts val="1200"/>
              </a:spcBef>
              <a:spcAft>
                <a:spcPts val="0"/>
              </a:spcAft>
              <a:buSzPts val="2000"/>
              <a:buChar char="•"/>
            </a:pPr>
            <a:r>
              <a:rPr lang="en-GB" sz="2000"/>
              <a:t>Kubernetes p</a:t>
            </a:r>
            <a:r>
              <a:rPr lang="en-GB" sz="2000"/>
              <a:t>rovides connectors for diverse data sources and manages volume lifecycle</a:t>
            </a:r>
            <a:endParaRPr sz="2000"/>
          </a:p>
          <a:p>
            <a:pPr indent="-355600" lvl="0" marL="457200" rtl="0" algn="l">
              <a:lnSpc>
                <a:spcPct val="115000"/>
              </a:lnSpc>
              <a:spcBef>
                <a:spcPts val="0"/>
              </a:spcBef>
              <a:spcAft>
                <a:spcPts val="0"/>
              </a:spcAft>
              <a:buSzPts val="2000"/>
              <a:buChar char="•"/>
            </a:pPr>
            <a:r>
              <a:rPr lang="en-GB" sz="2000"/>
              <a:t>Data workflow &amp; pipeline abstractions allow complex data transformations</a:t>
            </a:r>
            <a:endParaRPr sz="2000"/>
          </a:p>
          <a:p>
            <a:pPr indent="-355600" lvl="0" marL="457200" rtl="0" algn="l">
              <a:lnSpc>
                <a:spcPct val="115000"/>
              </a:lnSpc>
              <a:spcBef>
                <a:spcPts val="0"/>
              </a:spcBef>
              <a:spcAft>
                <a:spcPts val="0"/>
              </a:spcAft>
              <a:buSzPts val="2000"/>
              <a:buChar char="•"/>
            </a:pPr>
            <a:r>
              <a:rPr lang="en-GB" sz="2000"/>
              <a:t>Data fabrics extend scalable, multi-format storage to cluster</a:t>
            </a:r>
            <a:endParaRPr sz="2000"/>
          </a:p>
        </p:txBody>
      </p:sp>
      <p:sp>
        <p:nvSpPr>
          <p:cNvPr id="772" name="Google Shape;772;g15106479295_0_1283"/>
          <p:cNvSpPr txBox="1"/>
          <p:nvPr>
            <p:ph idx="1" type="body"/>
          </p:nvPr>
        </p:nvSpPr>
        <p:spPr>
          <a:xfrm>
            <a:off x="5981300" y="1627125"/>
            <a:ext cx="6132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Driving Efficient Resource Use</a:t>
            </a:r>
            <a:endParaRPr sz="2000">
              <a:solidFill>
                <a:srgbClr val="E36C09"/>
              </a:solidFill>
            </a:endParaRPr>
          </a:p>
          <a:p>
            <a:pPr indent="-355600" lvl="0" marL="457200" rtl="0" algn="l">
              <a:lnSpc>
                <a:spcPct val="115000"/>
              </a:lnSpc>
              <a:spcBef>
                <a:spcPts val="1200"/>
              </a:spcBef>
              <a:spcAft>
                <a:spcPts val="0"/>
              </a:spcAft>
              <a:buSzPts val="2000"/>
              <a:buChar char="•"/>
            </a:pPr>
            <a:r>
              <a:rPr lang="en-GB" sz="2000"/>
              <a:t>Provides elasticity, allowing cluster and workloads to be easily scaled up/down</a:t>
            </a:r>
            <a:endParaRPr sz="2000"/>
          </a:p>
          <a:p>
            <a:pPr indent="-355600" lvl="0" marL="457200" rtl="0" algn="l">
              <a:lnSpc>
                <a:spcPct val="115000"/>
              </a:lnSpc>
              <a:spcBef>
                <a:spcPts val="0"/>
              </a:spcBef>
              <a:spcAft>
                <a:spcPts val="0"/>
              </a:spcAft>
              <a:buSzPts val="2000"/>
              <a:buChar char="•"/>
            </a:pPr>
            <a:r>
              <a:rPr lang="en-GB" sz="2000"/>
              <a:t>Users and tools can programmatically deploy and control workloads</a:t>
            </a:r>
            <a:endParaRPr sz="2000"/>
          </a:p>
          <a:p>
            <a:pPr indent="0" lvl="0" marL="0" rtl="0" algn="l">
              <a:lnSpc>
                <a:spcPct val="115000"/>
              </a:lnSpc>
              <a:spcBef>
                <a:spcPts val="1200"/>
              </a:spcBef>
              <a:spcAft>
                <a:spcPts val="0"/>
              </a:spcAft>
              <a:buNone/>
            </a:pPr>
            <a:r>
              <a:rPr lang="en-GB" sz="2000">
                <a:solidFill>
                  <a:srgbClr val="E36C09"/>
                </a:solidFill>
              </a:rPr>
              <a:t>Hiding Complexity</a:t>
            </a:r>
            <a:endParaRPr sz="2000">
              <a:solidFill>
                <a:srgbClr val="E36C09"/>
              </a:solidFill>
            </a:endParaRPr>
          </a:p>
          <a:p>
            <a:pPr indent="-355600" lvl="0" marL="457200" rtl="0" algn="l">
              <a:lnSpc>
                <a:spcPct val="115000"/>
              </a:lnSpc>
              <a:spcBef>
                <a:spcPts val="1200"/>
              </a:spcBef>
              <a:spcAft>
                <a:spcPts val="0"/>
              </a:spcAft>
              <a:buSzPts val="2000"/>
              <a:buChar char="•"/>
            </a:pPr>
            <a:r>
              <a:rPr lang="en-GB" sz="2000"/>
              <a:t>Containers provide a convenient format for packaging workloads and declaring dependencies</a:t>
            </a:r>
            <a:endParaRPr sz="2000"/>
          </a:p>
          <a:p>
            <a:pPr indent="-355600" lvl="0" marL="457200" rtl="0" algn="l">
              <a:lnSpc>
                <a:spcPct val="115000"/>
              </a:lnSpc>
              <a:spcBef>
                <a:spcPts val="0"/>
              </a:spcBef>
              <a:spcAft>
                <a:spcPts val="0"/>
              </a:spcAft>
              <a:buSzPts val="2000"/>
              <a:buChar char="•"/>
            </a:pPr>
            <a:r>
              <a:rPr lang="en-GB" sz="2000"/>
              <a:t>Kubernetes abstracts infrastructure, allowing users to think of cluster as unit of compute</a:t>
            </a:r>
            <a:endParaRPr sz="2000"/>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g15106479295_0_1293"/>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78" name="Google Shape;778;g15106479295_0_1293"/>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Kubeflow</a:t>
            </a:r>
            <a:endParaRPr sz="4400">
              <a:solidFill>
                <a:schemeClr val="dk1"/>
              </a:solidFill>
              <a:latin typeface="Calibri"/>
              <a:ea typeface="Calibri"/>
              <a:cs typeface="Calibri"/>
              <a:sym typeface="Calibri"/>
            </a:endParaRPr>
          </a:p>
        </p:txBody>
      </p:sp>
      <p:sp>
        <p:nvSpPr>
          <p:cNvPr id="779" name="Google Shape;779;g15106479295_0_1293"/>
          <p:cNvSpPr txBox="1"/>
          <p:nvPr>
            <p:ph idx="1" type="body"/>
          </p:nvPr>
        </p:nvSpPr>
        <p:spPr>
          <a:xfrm>
            <a:off x="674600" y="1627125"/>
            <a:ext cx="109077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None/>
            </a:pPr>
            <a:r>
              <a:rPr lang="en-GB" sz="2000">
                <a:solidFill>
                  <a:srgbClr val="E36C09"/>
                </a:solidFill>
              </a:rPr>
              <a:t>Kubeflow </a:t>
            </a:r>
            <a:r>
              <a:rPr lang="en-GB" sz="2000"/>
              <a:t>has since published a general availability (GA) release of the project, and now aspires to support a wide variety of end-to-end machine learning workflows on Kubernetes.</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0"/>
              </a:spcAft>
              <a:buNone/>
            </a:pPr>
            <a:r>
              <a:rPr lang="en-GB" sz="2000"/>
              <a:t>Kubeflow is an open source project designed to make machine learning workflows on Kubernetes </a:t>
            </a:r>
            <a:r>
              <a:rPr lang="en-GB" sz="2000">
                <a:solidFill>
                  <a:srgbClr val="E36C09"/>
                </a:solidFill>
              </a:rPr>
              <a:t>simple, portable and scalable</a:t>
            </a:r>
            <a:r>
              <a:rPr lang="en-GB" sz="2000"/>
              <a:t>. Kubeflow is sponsored by Google and inspired by TensorFlow Extended, or TFX, the company’s internal machine learning platform.</a:t>
            </a:r>
            <a:endParaRPr sz="2000"/>
          </a:p>
          <a:p>
            <a:pPr indent="0" lvl="0" marL="0" rtl="0" algn="l">
              <a:lnSpc>
                <a:spcPct val="115000"/>
              </a:lnSpc>
              <a:spcBef>
                <a:spcPts val="1200"/>
              </a:spcBef>
              <a:spcAft>
                <a:spcPts val="1200"/>
              </a:spcAft>
              <a:buNone/>
            </a:pPr>
            <a:r>
              <a:rPr lang="en-GB" sz="2000"/>
              <a:t>Kubeflow provides a </a:t>
            </a:r>
            <a:r>
              <a:rPr lang="en-GB" sz="2000">
                <a:solidFill>
                  <a:srgbClr val="E36C09"/>
                </a:solidFill>
              </a:rPr>
              <a:t>central dashboard</a:t>
            </a:r>
            <a:r>
              <a:rPr lang="en-GB" sz="2000"/>
              <a:t> through which users can access and manage the various components of a Kubeflow deployment, support for multi-tenancy and multi-user isolation, and through Kubeflow Fairing, the ability to more easily build, train, and deploy training jobs across a hybrid cloud environment directly from a Jupyter notebook.</a:t>
            </a:r>
            <a:endParaRPr sz="2000"/>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g15106479295_0_1182"/>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85" name="Google Shape;785;g15106479295_0_1182"/>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latin typeface="Calibri"/>
                <a:ea typeface="Calibri"/>
                <a:cs typeface="Calibri"/>
                <a:sym typeface="Calibri"/>
              </a:rPr>
              <a:t>Example </a:t>
            </a: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a:t>
            </a:r>
            <a:r>
              <a:rPr lang="en-GB" sz="4400">
                <a:solidFill>
                  <a:schemeClr val="dk1"/>
                </a:solidFill>
                <a:latin typeface="Calibri"/>
                <a:ea typeface="Calibri"/>
                <a:cs typeface="Calibri"/>
                <a:sym typeface="Calibri"/>
              </a:rPr>
              <a:t>k8s</a:t>
            </a:r>
            <a:r>
              <a:rPr lang="en-GB" sz="4400">
                <a:solidFill>
                  <a:schemeClr val="dk1"/>
                </a:solidFill>
                <a:latin typeface="Calibri"/>
                <a:ea typeface="Calibri"/>
                <a:cs typeface="Calibri"/>
                <a:sym typeface="Calibri"/>
              </a:rPr>
              <a:t>)</a:t>
            </a:r>
            <a:endParaRPr sz="4400">
              <a:solidFill>
                <a:schemeClr val="dk1"/>
              </a:solidFill>
              <a:latin typeface="Calibri"/>
              <a:ea typeface="Calibri"/>
              <a:cs typeface="Calibri"/>
              <a:sym typeface="Calibri"/>
            </a:endParaRPr>
          </a:p>
        </p:txBody>
      </p:sp>
      <p:sp>
        <p:nvSpPr>
          <p:cNvPr id="786" name="Google Shape;786;g15106479295_0_1182"/>
          <p:cNvSpPr txBox="1"/>
          <p:nvPr>
            <p:ph idx="1" type="body"/>
          </p:nvPr>
        </p:nvSpPr>
        <p:spPr>
          <a:xfrm>
            <a:off x="674600" y="1627125"/>
            <a:ext cx="57726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k8s is basically an abstraction between </a:t>
            </a:r>
            <a:r>
              <a:rPr lang="en-GB" sz="2000">
                <a:solidFill>
                  <a:srgbClr val="E36C09"/>
                </a:solidFill>
              </a:rPr>
              <a:t>your hardware and whatever you want to run </a:t>
            </a:r>
            <a:r>
              <a:rPr lang="en-GB" sz="2000"/>
              <a:t>(Dask, microservices, TensorFlow jobs, Jenkins). </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rPr lang="en-GB" sz="2000"/>
              <a:t>k8s doesn’t really care what is it running in most cases. It only ran containers. It doesn’t really care what’s inside these containers and that’s the good thing about it that you can have multiple workloads of different types running on the same cluster.</a:t>
            </a:r>
            <a:endParaRPr sz="2000"/>
          </a:p>
          <a:p>
            <a:pPr indent="0" lvl="0" marL="0" rtl="0" algn="l">
              <a:lnSpc>
                <a:spcPct val="115000"/>
              </a:lnSpc>
              <a:spcBef>
                <a:spcPts val="1200"/>
              </a:spcBef>
              <a:spcAft>
                <a:spcPts val="0"/>
              </a:spcAft>
              <a:buNone/>
            </a:pPr>
            <a:r>
              <a:t/>
            </a:r>
            <a:endParaRPr sz="2000"/>
          </a:p>
          <a:p>
            <a:pPr indent="0" lvl="0" marL="0" rtl="0" algn="l">
              <a:lnSpc>
                <a:spcPct val="115000"/>
              </a:lnSpc>
              <a:spcBef>
                <a:spcPts val="1200"/>
              </a:spcBef>
              <a:spcAft>
                <a:spcPts val="1200"/>
              </a:spcAft>
              <a:buNone/>
            </a:pPr>
            <a:r>
              <a:rPr lang="en-GB" sz="2000"/>
              <a:t>Complete example: https://www.youtube.com/watch?v=fYGu1ideQkw</a:t>
            </a:r>
            <a:endParaRPr sz="2000"/>
          </a:p>
        </p:txBody>
      </p:sp>
      <p:pic>
        <p:nvPicPr>
          <p:cNvPr id="787" name="Google Shape;787;g15106479295_0_1182"/>
          <p:cNvPicPr preferRelativeResize="0"/>
          <p:nvPr/>
        </p:nvPicPr>
        <p:blipFill>
          <a:blip r:embed="rId4">
            <a:alphaModFix/>
          </a:blip>
          <a:stretch>
            <a:fillRect/>
          </a:stretch>
        </p:blipFill>
        <p:spPr>
          <a:xfrm>
            <a:off x="6603650" y="2037676"/>
            <a:ext cx="5424350" cy="2753725"/>
          </a:xfrm>
          <a:prstGeom prst="rect">
            <a:avLst/>
          </a:prstGeom>
          <a:noFill/>
          <a:ln>
            <a:noFill/>
          </a:ln>
        </p:spPr>
      </p:pic>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g15106479295_0_1197"/>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793" name="Google Shape;793;g15106479295_0_1197"/>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Example </a:t>
            </a: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(k8s)</a:t>
            </a:r>
            <a:endParaRPr sz="4400">
              <a:solidFill>
                <a:schemeClr val="dk1"/>
              </a:solidFill>
              <a:latin typeface="Calibri"/>
              <a:ea typeface="Calibri"/>
              <a:cs typeface="Calibri"/>
              <a:sym typeface="Calibri"/>
            </a:endParaRPr>
          </a:p>
        </p:txBody>
      </p:sp>
      <p:sp>
        <p:nvSpPr>
          <p:cNvPr id="794" name="Google Shape;794;g15106479295_0_1197"/>
          <p:cNvSpPr txBox="1"/>
          <p:nvPr>
            <p:ph idx="1" type="body"/>
          </p:nvPr>
        </p:nvSpPr>
        <p:spPr>
          <a:xfrm>
            <a:off x="674600" y="1627125"/>
            <a:ext cx="5421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We need 2 things: </a:t>
            </a:r>
            <a:endParaRPr sz="2000"/>
          </a:p>
          <a:p>
            <a:pPr indent="-355600" lvl="0" marL="457200" rtl="0" algn="l">
              <a:lnSpc>
                <a:spcPct val="115000"/>
              </a:lnSpc>
              <a:spcBef>
                <a:spcPts val="0"/>
              </a:spcBef>
              <a:spcAft>
                <a:spcPts val="0"/>
              </a:spcAft>
              <a:buSzPts val="2000"/>
              <a:buFont typeface="Calibri"/>
              <a:buChar char="•"/>
            </a:pPr>
            <a:r>
              <a:rPr lang="en-GB" sz="2000">
                <a:solidFill>
                  <a:srgbClr val="E36C09"/>
                </a:solidFill>
              </a:rPr>
              <a:t>Dockerfile</a:t>
            </a:r>
            <a:r>
              <a:rPr lang="en-GB" sz="2000"/>
              <a:t>, which is basically the definition of the container.</a:t>
            </a:r>
            <a:endParaRPr sz="2000"/>
          </a:p>
          <a:p>
            <a:pPr indent="-355600" lvl="1" marL="914400" rtl="0" algn="l">
              <a:lnSpc>
                <a:spcPct val="115000"/>
              </a:lnSpc>
              <a:spcBef>
                <a:spcPts val="0"/>
              </a:spcBef>
              <a:spcAft>
                <a:spcPts val="0"/>
              </a:spcAft>
              <a:buSzPts val="2000"/>
              <a:buFont typeface="Calibri"/>
              <a:buChar char="–"/>
            </a:pPr>
            <a:r>
              <a:rPr lang="en-GB" sz="2000"/>
              <a:t>you cloned the TensorFlow graph alongside the config file that you have, you install the dependencies, and then you basically start the tuning.</a:t>
            </a:r>
            <a:endParaRPr sz="2000"/>
          </a:p>
        </p:txBody>
      </p:sp>
      <p:pic>
        <p:nvPicPr>
          <p:cNvPr id="795" name="Google Shape;795;g15106479295_0_1197"/>
          <p:cNvPicPr preferRelativeResize="0"/>
          <p:nvPr/>
        </p:nvPicPr>
        <p:blipFill>
          <a:blip r:embed="rId4">
            <a:alphaModFix/>
          </a:blip>
          <a:stretch>
            <a:fillRect/>
          </a:stretch>
        </p:blipFill>
        <p:spPr>
          <a:xfrm>
            <a:off x="6096000" y="1570050"/>
            <a:ext cx="6039125" cy="2108529"/>
          </a:xfrm>
          <a:prstGeom prst="rect">
            <a:avLst/>
          </a:prstGeom>
          <a:noFill/>
          <a:ln>
            <a:noFill/>
          </a:ln>
        </p:spPr>
      </p:pic>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g15106479295_0_118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01" name="Google Shape;801;g15106479295_0_1189"/>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Example </a:t>
            </a: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(k8s)</a:t>
            </a:r>
            <a:endParaRPr sz="4400">
              <a:solidFill>
                <a:schemeClr val="dk1"/>
              </a:solidFill>
              <a:latin typeface="Calibri"/>
              <a:ea typeface="Calibri"/>
              <a:cs typeface="Calibri"/>
              <a:sym typeface="Calibri"/>
            </a:endParaRPr>
          </a:p>
        </p:txBody>
      </p:sp>
      <p:sp>
        <p:nvSpPr>
          <p:cNvPr id="802" name="Google Shape;802;g15106479295_0_1189"/>
          <p:cNvSpPr txBox="1"/>
          <p:nvPr>
            <p:ph idx="1" type="body"/>
          </p:nvPr>
        </p:nvSpPr>
        <p:spPr>
          <a:xfrm>
            <a:off x="674600" y="1627125"/>
            <a:ext cx="52959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We need 2 things: </a:t>
            </a:r>
            <a:endParaRPr sz="2000"/>
          </a:p>
          <a:p>
            <a:pPr indent="-355600" lvl="0" marL="457200" rtl="0" algn="l">
              <a:lnSpc>
                <a:spcPct val="115000"/>
              </a:lnSpc>
              <a:spcBef>
                <a:spcPts val="0"/>
              </a:spcBef>
              <a:spcAft>
                <a:spcPts val="0"/>
              </a:spcAft>
              <a:buSzPts val="2000"/>
              <a:buFont typeface="Calibri"/>
              <a:buChar char="•"/>
            </a:pPr>
            <a:r>
              <a:rPr lang="en-GB" sz="2000">
                <a:solidFill>
                  <a:srgbClr val="E36C09"/>
                </a:solidFill>
              </a:rPr>
              <a:t>k8s config</a:t>
            </a:r>
            <a:r>
              <a:rPr lang="en-GB" sz="2000"/>
              <a:t>, which is basically a deployment file that we use in order to tell k8s what to do in this case. What should be the scheduling constraints, what should be the scheduling features that we interested in to run this job.</a:t>
            </a:r>
            <a:endParaRPr sz="2000"/>
          </a:p>
        </p:txBody>
      </p:sp>
      <p:pic>
        <p:nvPicPr>
          <p:cNvPr id="803" name="Google Shape;803;g15106479295_0_1189"/>
          <p:cNvPicPr preferRelativeResize="0"/>
          <p:nvPr/>
        </p:nvPicPr>
        <p:blipFill>
          <a:blip r:embed="rId4">
            <a:alphaModFix/>
          </a:blip>
          <a:stretch>
            <a:fillRect/>
          </a:stretch>
        </p:blipFill>
        <p:spPr>
          <a:xfrm>
            <a:off x="5970500" y="1627125"/>
            <a:ext cx="6113150" cy="3113253"/>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 name="Shape 807"/>
        <p:cNvGrpSpPr/>
        <p:nvPr/>
      </p:nvGrpSpPr>
      <p:grpSpPr>
        <a:xfrm>
          <a:off x="0" y="0"/>
          <a:ext cx="0" cy="0"/>
          <a:chOff x="0" y="0"/>
          <a:chExt cx="0" cy="0"/>
        </a:xfrm>
      </p:grpSpPr>
      <p:sp>
        <p:nvSpPr>
          <p:cNvPr id="808" name="Google Shape;808;g15106479295_0_1206"/>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09" name="Google Shape;809;g15106479295_0_1206"/>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Example </a:t>
            </a: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(k8s)</a:t>
            </a:r>
            <a:endParaRPr sz="4400">
              <a:solidFill>
                <a:schemeClr val="dk1"/>
              </a:solidFill>
              <a:latin typeface="Calibri"/>
              <a:ea typeface="Calibri"/>
              <a:cs typeface="Calibri"/>
              <a:sym typeface="Calibri"/>
            </a:endParaRPr>
          </a:p>
        </p:txBody>
      </p:sp>
      <p:sp>
        <p:nvSpPr>
          <p:cNvPr id="810" name="Google Shape;810;g15106479295_0_1206"/>
          <p:cNvSpPr txBox="1"/>
          <p:nvPr>
            <p:ph idx="1" type="body"/>
          </p:nvPr>
        </p:nvSpPr>
        <p:spPr>
          <a:xfrm>
            <a:off x="674600" y="1627125"/>
            <a:ext cx="5534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GB" sz="2000"/>
              <a:t>We see </a:t>
            </a:r>
            <a:r>
              <a:rPr lang="en-GB" sz="2000">
                <a:solidFill>
                  <a:srgbClr val="E36C09"/>
                </a:solidFill>
              </a:rPr>
              <a:t>Jenkins</a:t>
            </a:r>
            <a:r>
              <a:rPr lang="en-GB" sz="2000"/>
              <a:t>, which just scheduled a job to kubernetes.</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rPr lang="en-GB" sz="2000"/>
              <a:t>Initially we have a </a:t>
            </a:r>
            <a:r>
              <a:rPr lang="en-GB" sz="2000">
                <a:solidFill>
                  <a:srgbClr val="E36C09"/>
                </a:solidFill>
              </a:rPr>
              <a:t>TensorFlow Graph</a:t>
            </a:r>
            <a:r>
              <a:rPr lang="en-GB" sz="2000"/>
              <a:t> and a </a:t>
            </a:r>
            <a:r>
              <a:rPr lang="en-GB" sz="2000">
                <a:solidFill>
                  <a:srgbClr val="E36C09"/>
                </a:solidFill>
              </a:rPr>
              <a:t>Config file</a:t>
            </a:r>
            <a:r>
              <a:rPr lang="en-GB" sz="2000"/>
              <a:t>, and we push in the </a:t>
            </a:r>
            <a:r>
              <a:rPr lang="en-GB" sz="2000">
                <a:solidFill>
                  <a:srgbClr val="E36C09"/>
                </a:solidFill>
              </a:rPr>
              <a:t>GitLab</a:t>
            </a:r>
            <a:r>
              <a:rPr lang="en-GB" sz="2000"/>
              <a:t>. And the rest in GitLab is basically automated.</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rPr lang="en-GB" sz="2000"/>
              <a:t>Now we have a job which pulls in the </a:t>
            </a:r>
            <a:r>
              <a:rPr lang="en-GB" sz="2000">
                <a:solidFill>
                  <a:srgbClr val="E36C09"/>
                </a:solidFill>
              </a:rPr>
              <a:t>Docker file </a:t>
            </a:r>
            <a:r>
              <a:rPr lang="en-GB" sz="2000"/>
              <a:t>and builds the </a:t>
            </a:r>
            <a:r>
              <a:rPr lang="en-GB" sz="2000">
                <a:solidFill>
                  <a:srgbClr val="E36C09"/>
                </a:solidFill>
              </a:rPr>
              <a:t>Docker image</a:t>
            </a:r>
            <a:r>
              <a:rPr lang="en-GB" sz="2000"/>
              <a:t>. This also contains the dependencies, the </a:t>
            </a:r>
            <a:r>
              <a:rPr lang="en-GB" sz="2000"/>
              <a:t>TensorFlow Graph</a:t>
            </a:r>
            <a:r>
              <a:rPr lang="en-GB" sz="2000"/>
              <a:t>.</a:t>
            </a:r>
            <a:endParaRPr sz="2000"/>
          </a:p>
          <a:p>
            <a:pPr indent="0" lvl="0" marL="0" rtl="0" algn="l">
              <a:lnSpc>
                <a:spcPct val="115000"/>
              </a:lnSpc>
              <a:spcBef>
                <a:spcPts val="0"/>
              </a:spcBef>
              <a:spcAft>
                <a:spcPts val="0"/>
              </a:spcAft>
              <a:buNone/>
            </a:pPr>
            <a:r>
              <a:t/>
            </a:r>
            <a:endParaRPr sz="2000"/>
          </a:p>
        </p:txBody>
      </p:sp>
      <p:pic>
        <p:nvPicPr>
          <p:cNvPr id="811" name="Google Shape;811;g15106479295_0_1206"/>
          <p:cNvPicPr preferRelativeResize="0"/>
          <p:nvPr/>
        </p:nvPicPr>
        <p:blipFill>
          <a:blip r:embed="rId4">
            <a:alphaModFix/>
          </a:blip>
          <a:stretch>
            <a:fillRect/>
          </a:stretch>
        </p:blipFill>
        <p:spPr>
          <a:xfrm>
            <a:off x="6209000" y="1866700"/>
            <a:ext cx="5896325" cy="3551591"/>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g15106479295_0_1329"/>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17" name="Google Shape;817;g15106479295_0_1329"/>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Example </a:t>
            </a: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(k8s)</a:t>
            </a:r>
            <a:endParaRPr sz="4400">
              <a:solidFill>
                <a:schemeClr val="dk1"/>
              </a:solidFill>
              <a:latin typeface="Calibri"/>
              <a:ea typeface="Calibri"/>
              <a:cs typeface="Calibri"/>
              <a:sym typeface="Calibri"/>
            </a:endParaRPr>
          </a:p>
        </p:txBody>
      </p:sp>
      <p:sp>
        <p:nvSpPr>
          <p:cNvPr id="818" name="Google Shape;818;g15106479295_0_1329"/>
          <p:cNvSpPr txBox="1"/>
          <p:nvPr>
            <p:ph idx="1" type="body"/>
          </p:nvPr>
        </p:nvSpPr>
        <p:spPr>
          <a:xfrm>
            <a:off x="674600" y="1627125"/>
            <a:ext cx="55344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After we build a</a:t>
            </a:r>
            <a:r>
              <a:rPr lang="en-GB" sz="2000"/>
              <a:t> </a:t>
            </a:r>
            <a:r>
              <a:rPr lang="en-GB" sz="2000">
                <a:solidFill>
                  <a:srgbClr val="E36C09"/>
                </a:solidFill>
              </a:rPr>
              <a:t>Docker image</a:t>
            </a:r>
            <a:r>
              <a:rPr lang="en-GB" sz="2000"/>
              <a:t>, that we push to a Docker Registry, and then this is pulled by k8s alongside a deployment file, in order to start this in k8s.</a:t>
            </a:r>
            <a:endParaRPr sz="2000"/>
          </a:p>
          <a:p>
            <a:pPr indent="0" lvl="0" marL="0" rtl="0" algn="l">
              <a:lnSpc>
                <a:spcPct val="115000"/>
              </a:lnSpc>
              <a:spcBef>
                <a:spcPts val="0"/>
              </a:spcBef>
              <a:spcAft>
                <a:spcPts val="0"/>
              </a:spcAft>
              <a:buNone/>
            </a:pPr>
            <a:r>
              <a:t/>
            </a:r>
            <a:endParaRPr sz="2000"/>
          </a:p>
          <a:p>
            <a:pPr indent="0" lvl="0" marL="0" rtl="0" algn="l">
              <a:lnSpc>
                <a:spcPct val="115000"/>
              </a:lnSpc>
              <a:spcBef>
                <a:spcPts val="0"/>
              </a:spcBef>
              <a:spcAft>
                <a:spcPts val="0"/>
              </a:spcAft>
              <a:buNone/>
            </a:pPr>
            <a:r>
              <a:rPr lang="en-GB" sz="2000"/>
              <a:t>Keep in mind we have everything </a:t>
            </a:r>
            <a:r>
              <a:rPr lang="en-GB" sz="2000">
                <a:solidFill>
                  <a:srgbClr val="E36C09"/>
                </a:solidFill>
              </a:rPr>
              <a:t>documented </a:t>
            </a:r>
            <a:r>
              <a:rPr lang="en-GB" sz="2000"/>
              <a:t>so we have the docker file, the deployment file, everything is saved so we can reproduce whatever the data scientist has done and if these models are versioned then we have can backtrack the whole process basically.</a:t>
            </a:r>
            <a:endParaRPr sz="2000"/>
          </a:p>
        </p:txBody>
      </p:sp>
      <p:pic>
        <p:nvPicPr>
          <p:cNvPr id="819" name="Google Shape;819;g15106479295_0_1329"/>
          <p:cNvPicPr preferRelativeResize="0"/>
          <p:nvPr/>
        </p:nvPicPr>
        <p:blipFill>
          <a:blip r:embed="rId4">
            <a:alphaModFix/>
          </a:blip>
          <a:stretch>
            <a:fillRect/>
          </a:stretch>
        </p:blipFill>
        <p:spPr>
          <a:xfrm>
            <a:off x="6209000" y="1866700"/>
            <a:ext cx="5896325" cy="3551591"/>
          </a:xfrm>
          <a:prstGeom prst="rect">
            <a:avLst/>
          </a:prstGeom>
          <a:noFill/>
          <a:ln>
            <a:noFill/>
          </a:ln>
        </p:spPr>
      </p:pic>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g15106479295_0_1215"/>
          <p:cNvSpPr txBox="1"/>
          <p:nvPr>
            <p:ph idx="12" type="sldNum"/>
          </p:nvPr>
        </p:nvSpPr>
        <p:spPr>
          <a:xfrm>
            <a:off x="5115480" y="6362701"/>
            <a:ext cx="6466800" cy="365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fld id="{00000000-1234-1234-1234-123412341234}" type="slidenum">
              <a:rPr lang="en-GB"/>
              <a:t>‹#›</a:t>
            </a:fld>
            <a:endParaRPr/>
          </a:p>
        </p:txBody>
      </p:sp>
      <p:sp>
        <p:nvSpPr>
          <p:cNvPr id="825" name="Google Shape;825;g15106479295_0_1215"/>
          <p:cNvSpPr txBox="1"/>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GB" sz="4400">
                <a:solidFill>
                  <a:schemeClr val="dk1"/>
                </a:solidFill>
                <a:latin typeface="Calibri"/>
                <a:ea typeface="Calibri"/>
                <a:cs typeface="Calibri"/>
                <a:sym typeface="Calibri"/>
              </a:rPr>
              <a:t>Example </a:t>
            </a:r>
            <a:r>
              <a:rPr lang="en-GB" sz="4400">
                <a:solidFill>
                  <a:schemeClr val="dk1"/>
                </a:solidFill>
                <a:uFill>
                  <a:noFill/>
                </a:uFill>
                <a:latin typeface="Calibri"/>
                <a:ea typeface="Calibri"/>
                <a:cs typeface="Calibri"/>
                <a:sym typeface="Calibri"/>
                <a:hlinkClick r:id="rId3">
                  <a:extLst>
                    <a:ext uri="{A12FA001-AC4F-418D-AE19-62706E023703}">
                      <ahyp:hlinkClr val="tx"/>
                    </a:ext>
                  </a:extLst>
                </a:hlinkClick>
              </a:rPr>
              <a:t>Kubernetes</a:t>
            </a:r>
            <a:r>
              <a:rPr lang="en-GB" sz="4400">
                <a:solidFill>
                  <a:schemeClr val="dk1"/>
                </a:solidFill>
                <a:latin typeface="Calibri"/>
                <a:ea typeface="Calibri"/>
                <a:cs typeface="Calibri"/>
                <a:sym typeface="Calibri"/>
              </a:rPr>
              <a:t> (k8s)</a:t>
            </a:r>
            <a:endParaRPr sz="4400">
              <a:solidFill>
                <a:schemeClr val="dk1"/>
              </a:solidFill>
              <a:latin typeface="Calibri"/>
              <a:ea typeface="Calibri"/>
              <a:cs typeface="Calibri"/>
              <a:sym typeface="Calibri"/>
            </a:endParaRPr>
          </a:p>
        </p:txBody>
      </p:sp>
      <p:sp>
        <p:nvSpPr>
          <p:cNvPr id="826" name="Google Shape;826;g15106479295_0_1215"/>
          <p:cNvSpPr txBox="1"/>
          <p:nvPr>
            <p:ph idx="1" type="body"/>
          </p:nvPr>
        </p:nvSpPr>
        <p:spPr>
          <a:xfrm>
            <a:off x="674600" y="1627125"/>
            <a:ext cx="5421300" cy="45261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GB" sz="2000"/>
              <a:t>Recap: data scientist modeling and the operations is being done automatically behind the scenes by using tools like Docker, K8s and Jenkins to do the scheduling to fire this jobs. And managing environment using k8s because these environment are pre-build as docker images and you can have reproduce ability in the sense of you can trace back what happened by checking and get what the data scientist have just pushed and what Jenkins has just scheduled.</a:t>
            </a:r>
            <a:endParaRPr sz="2000"/>
          </a:p>
          <a:p>
            <a:pPr indent="0" lvl="0" marL="0" rtl="0" algn="l">
              <a:lnSpc>
                <a:spcPct val="115000"/>
              </a:lnSpc>
              <a:spcBef>
                <a:spcPts val="0"/>
              </a:spcBef>
              <a:spcAft>
                <a:spcPts val="0"/>
              </a:spcAft>
              <a:buClr>
                <a:schemeClr val="dk1"/>
              </a:buClr>
              <a:buSzPts val="1100"/>
              <a:buFont typeface="Arial"/>
              <a:buNone/>
            </a:pPr>
            <a:r>
              <a:t/>
            </a:r>
            <a:endParaRPr sz="2000"/>
          </a:p>
          <a:p>
            <a:pPr indent="0" lvl="0" marL="0" rtl="0" algn="l">
              <a:lnSpc>
                <a:spcPct val="115000"/>
              </a:lnSpc>
              <a:spcBef>
                <a:spcPts val="0"/>
              </a:spcBef>
              <a:spcAft>
                <a:spcPts val="0"/>
              </a:spcAft>
              <a:buNone/>
            </a:pPr>
            <a:r>
              <a:t/>
            </a:r>
            <a:endParaRPr sz="2000"/>
          </a:p>
        </p:txBody>
      </p:sp>
      <p:pic>
        <p:nvPicPr>
          <p:cNvPr id="827" name="Google Shape;827;g15106479295_0_1215"/>
          <p:cNvPicPr preferRelativeResize="0"/>
          <p:nvPr/>
        </p:nvPicPr>
        <p:blipFill>
          <a:blip r:embed="rId4">
            <a:alphaModFix/>
          </a:blip>
          <a:stretch>
            <a:fillRect/>
          </a:stretch>
        </p:blipFill>
        <p:spPr>
          <a:xfrm>
            <a:off x="6209000" y="1866700"/>
            <a:ext cx="5896325" cy="355159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icola">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2021-09-29T20:16:21Z</dcterms:created>
  <dc:creator>Microsoft Office User</dc:creator>
</cp:coreProperties>
</file>